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4"/>
  </p:sldMasterIdLst>
  <p:notesMasterIdLst>
    <p:notesMasterId r:id="rId29"/>
  </p:notesMasterIdLst>
  <p:handoutMasterIdLst>
    <p:handoutMasterId r:id="rId30"/>
  </p:handoutMasterIdLst>
  <p:sldIdLst>
    <p:sldId id="344" r:id="rId5"/>
    <p:sldId id="311" r:id="rId6"/>
    <p:sldId id="345" r:id="rId7"/>
    <p:sldId id="322" r:id="rId8"/>
    <p:sldId id="347" r:id="rId9"/>
    <p:sldId id="342" r:id="rId10"/>
    <p:sldId id="350" r:id="rId11"/>
    <p:sldId id="351" r:id="rId12"/>
    <p:sldId id="352" r:id="rId13"/>
    <p:sldId id="353" r:id="rId14"/>
    <p:sldId id="354" r:id="rId15"/>
    <p:sldId id="355" r:id="rId16"/>
    <p:sldId id="332" r:id="rId17"/>
    <p:sldId id="331" r:id="rId18"/>
    <p:sldId id="319" r:id="rId19"/>
    <p:sldId id="360" r:id="rId20"/>
    <p:sldId id="361" r:id="rId21"/>
    <p:sldId id="358" r:id="rId22"/>
    <p:sldId id="357" r:id="rId23"/>
    <p:sldId id="359" r:id="rId24"/>
    <p:sldId id="275" r:id="rId25"/>
    <p:sldId id="356" r:id="rId26"/>
    <p:sldId id="333" r:id="rId27"/>
    <p:sldId id="334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Elsner" initials="ME" lastIdx="3" clrIdx="0">
    <p:extLst>
      <p:ext uri="{19B8F6BF-5375-455C-9EA6-DF929625EA0E}">
        <p15:presenceInfo xmlns:p15="http://schemas.microsoft.com/office/powerpoint/2012/main" userId="S::melsner@woodardcurran.com::e71d1ead-eae4-4681-aab0-ce473df94905" providerId="AD"/>
      </p:ext>
    </p:extLst>
  </p:cmAuthor>
  <p:cmAuthor id="2" name="Justin Kraetsch" initials="JK" lastIdx="1" clrIdx="1">
    <p:extLst>
      <p:ext uri="{19B8F6BF-5375-455C-9EA6-DF929625EA0E}">
        <p15:presenceInfo xmlns:p15="http://schemas.microsoft.com/office/powerpoint/2012/main" userId="S::jkraetsch@woodardcurran.com::9387af46-33e7-4ca7-b692-3bacba051f22" providerId="AD"/>
      </p:ext>
    </p:extLst>
  </p:cmAuthor>
  <p:cmAuthor id="3" name="Rob Duboux" initials="RD" lastIdx="4" clrIdx="2">
    <p:extLst>
      <p:ext uri="{19B8F6BF-5375-455C-9EA6-DF929625EA0E}">
        <p15:presenceInfo xmlns:p15="http://schemas.microsoft.com/office/powerpoint/2012/main" userId="S::rduboux@malibucity.org::79f11de3-0fa0-4dc5-943d-c0cb2ccf77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20E"/>
    <a:srgbClr val="002A81"/>
    <a:srgbClr val="FFFF99"/>
    <a:srgbClr val="FFAE5D"/>
    <a:srgbClr val="FADFA8"/>
    <a:srgbClr val="FFFF66"/>
    <a:srgbClr val="E6AEF8"/>
    <a:srgbClr val="CC99FF"/>
    <a:srgbClr val="CCCAFA"/>
    <a:srgbClr val="FFC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6" autoAdjust="0"/>
    <p:restoredTop sz="94712" autoAdjust="0"/>
  </p:normalViewPr>
  <p:slideViewPr>
    <p:cSldViewPr>
      <p:cViewPr varScale="1">
        <p:scale>
          <a:sx n="41" d="100"/>
          <a:sy n="41" d="100"/>
        </p:scale>
        <p:origin x="60" y="1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81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Duboux" userId="79f11de3-0fa0-4dc5-943d-c0cb2ccf77fa" providerId="ADAL" clId="{2B470011-DE07-4DE3-AAA2-A94E4D097B3C}"/>
    <pc:docChg chg="modSld">
      <pc:chgData name="Rob Duboux" userId="79f11de3-0fa0-4dc5-943d-c0cb2ccf77fa" providerId="ADAL" clId="{2B470011-DE07-4DE3-AAA2-A94E4D097B3C}" dt="2020-09-17T19:54:46.050" v="109" actId="20577"/>
      <pc:docMkLst>
        <pc:docMk/>
      </pc:docMkLst>
      <pc:sldChg chg="modSp mod">
        <pc:chgData name="Rob Duboux" userId="79f11de3-0fa0-4dc5-943d-c0cb2ccf77fa" providerId="ADAL" clId="{2B470011-DE07-4DE3-AAA2-A94E4D097B3C}" dt="2020-09-17T19:54:46.050" v="109" actId="20577"/>
        <pc:sldMkLst>
          <pc:docMk/>
          <pc:sldMk cId="4203191405" sldId="358"/>
        </pc:sldMkLst>
        <pc:spChg chg="mod">
          <ac:chgData name="Rob Duboux" userId="79f11de3-0fa0-4dc5-943d-c0cb2ccf77fa" providerId="ADAL" clId="{2B470011-DE07-4DE3-AAA2-A94E4D097B3C}" dt="2020-09-17T19:54:46.050" v="109" actId="20577"/>
          <ac:spMkLst>
            <pc:docMk/>
            <pc:sldMk cId="4203191405" sldId="358"/>
            <ac:spMk id="8" creationId="{05BB9024-79E4-4DC1-B2A6-E931244933E8}"/>
          </ac:spMkLst>
        </pc:spChg>
      </pc:sldChg>
      <pc:sldChg chg="modSp mod">
        <pc:chgData name="Rob Duboux" userId="79f11de3-0fa0-4dc5-943d-c0cb2ccf77fa" providerId="ADAL" clId="{2B470011-DE07-4DE3-AAA2-A94E4D097B3C}" dt="2020-09-17T19:50:46.561" v="59" actId="20577"/>
        <pc:sldMkLst>
          <pc:docMk/>
          <pc:sldMk cId="3350285636" sldId="361"/>
        </pc:sldMkLst>
        <pc:spChg chg="mod">
          <ac:chgData name="Rob Duboux" userId="79f11de3-0fa0-4dc5-943d-c0cb2ccf77fa" providerId="ADAL" clId="{2B470011-DE07-4DE3-AAA2-A94E4D097B3C}" dt="2020-09-17T19:50:46.561" v="59" actId="20577"/>
          <ac:spMkLst>
            <pc:docMk/>
            <pc:sldMk cId="3350285636" sldId="361"/>
            <ac:spMk id="8" creationId="{05BB9024-79E4-4DC1-B2A6-E931244933E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A2CEE-DE4B-4C22-9E55-E98FFD4B2905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76FEE-B6FE-4EFC-8F34-1D15CD6A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4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832" y="0"/>
            <a:ext cx="3169698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7D8F258C-598D-4FC4-A96E-A39BB13B15F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8" y="4620728"/>
            <a:ext cx="5851491" cy="3780741"/>
          </a:xfrm>
          <a:prstGeom prst="rect">
            <a:avLst/>
          </a:prstGeom>
        </p:spPr>
        <p:txBody>
          <a:bodyPr vert="horz" lIns="95207" tIns="47604" rIns="95207" bIns="476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25"/>
            <a:ext cx="3169698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832" y="9119325"/>
            <a:ext cx="3169698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2E24EA24-6BD9-4ED0-9640-8BA74732C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4EA24-6BD9-4ED0-9640-8BA74732C9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3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0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8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7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9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5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1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5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8813C-9BF6-41E5-8C48-C4EE983C0ECB}" type="datetimeFigureOut">
              <a:rPr lang="en-US" smtClean="0"/>
              <a:pPr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1FF8-CCF4-4CC7-9881-2D94AEA2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7CAF7C-B080-1E44-B59C-F63EA686B3AF}"/>
              </a:ext>
            </a:extLst>
          </p:cNvPr>
          <p:cNvSpPr/>
          <p:nvPr/>
        </p:nvSpPr>
        <p:spPr>
          <a:xfrm>
            <a:off x="0" y="0"/>
            <a:ext cx="12190476" cy="6858000"/>
          </a:xfrm>
          <a:prstGeom prst="rect">
            <a:avLst/>
          </a:prstGeom>
          <a:solidFill>
            <a:srgbClr val="002A81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1715BD-8733-8344-9BE3-6D3AF4440E58}"/>
              </a:ext>
            </a:extLst>
          </p:cNvPr>
          <p:cNvSpPr/>
          <p:nvPr/>
        </p:nvSpPr>
        <p:spPr>
          <a:xfrm>
            <a:off x="685800" y="2743200"/>
            <a:ext cx="6629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Malibu Civic Center</a:t>
            </a:r>
          </a:p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Water Treatment Facility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Phase Two</a:t>
            </a:r>
          </a:p>
          <a:p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Update Meeting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17, 2020</a:t>
            </a:r>
          </a:p>
          <a:p>
            <a:endParaRPr lang="en-US" sz="2400" b="1" dirty="0">
              <a:solidFill>
                <a:schemeClr val="bg1"/>
              </a:solidFill>
              <a:highlight>
                <a:srgbClr val="00008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5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Malibu Colony Road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A7019-AD3F-4A4B-ACFB-0A7BD2235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621472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Stuart Ranch Road and Condominiums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71B22-6C0D-4EB1-B521-739EB8C5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59021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Malibu Canyon Road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D21B1-C981-496B-B95E-9FC10B906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59741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F2051B-6068-CB47-A690-FE82AC7E69B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261"/>
            <a:ext cx="11379200" cy="762000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Civic Center Water Treatment Facility Expansion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20" y="1295400"/>
            <a:ext cx="1133856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200" dirty="0"/>
          </a:p>
          <a:p>
            <a:pPr marL="0" indent="0">
              <a:buNone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16B505-7D2B-4D3D-9CB0-0B50BAA31A03}"/>
              </a:ext>
            </a:extLst>
          </p:cNvPr>
          <p:cNvSpPr txBox="1">
            <a:spLocks/>
          </p:cNvSpPr>
          <p:nvPr/>
        </p:nvSpPr>
        <p:spPr>
          <a:xfrm>
            <a:off x="381000" y="1143000"/>
            <a:ext cx="11338560" cy="2362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treated flow in compliance with permit requirements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One capacity is 191,000 gallons per day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Two capacity will expand to 360,000 gallons per day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Residential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2E3BC-D3CC-4538-A8D5-E1C354CC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00400"/>
            <a:ext cx="5743593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A0546-2368-4EF3-AC51-C72EC9DF1A6E}"/>
              </a:ext>
            </a:extLst>
          </p:cNvPr>
          <p:cNvSpPr txBox="1"/>
          <p:nvPr/>
        </p:nvSpPr>
        <p:spPr>
          <a:xfrm>
            <a:off x="5486400" y="6613825"/>
            <a:ext cx="4495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/>
              <a:t>Aerial Image of Civic Center Water Treatment Facility</a:t>
            </a:r>
          </a:p>
        </p:txBody>
      </p:sp>
    </p:spTree>
    <p:extLst>
      <p:ext uri="{BB962C8B-B14F-4D97-AF65-F5344CB8AC3E}">
        <p14:creationId xmlns:p14="http://schemas.microsoft.com/office/powerpoint/2010/main" val="425536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1BFF7E-534A-F843-A73D-DC2BC93DBBF4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402"/>
            <a:ext cx="11379200" cy="7619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Injection Wells – Malibu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320" y="1295400"/>
            <a:ext cx="1133856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630A59-21BF-4F29-AC33-0C3789F9455C}"/>
              </a:ext>
            </a:extLst>
          </p:cNvPr>
          <p:cNvSpPr txBox="1">
            <a:spLocks/>
          </p:cNvSpPr>
          <p:nvPr/>
        </p:nvSpPr>
        <p:spPr>
          <a:xfrm>
            <a:off x="553720" y="1447800"/>
            <a:ext cx="1133856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F7E254-7AE6-41B8-AC01-2615B96CA01A}"/>
              </a:ext>
            </a:extLst>
          </p:cNvPr>
          <p:cNvSpPr txBox="1">
            <a:spLocks/>
          </p:cNvSpPr>
          <p:nvPr/>
        </p:nvSpPr>
        <p:spPr>
          <a:xfrm>
            <a:off x="381000" y="1295400"/>
            <a:ext cx="86868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Injection Wells for disposal of excess recycled water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Three wells installed in Phase One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wells completed and functioning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well will be upgraded and utilized with Phase Two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200" dirty="0"/>
          </a:p>
          <a:p>
            <a:pPr marL="0" indent="0">
              <a:buNone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/>
          </a:p>
        </p:txBody>
      </p:sp>
      <p:pic>
        <p:nvPicPr>
          <p:cNvPr id="7" name="Picture 6" descr="A flock of sheep in a cage&#10;&#10;Description automatically generated">
            <a:extLst>
              <a:ext uri="{FF2B5EF4-FFF2-40B4-BE49-F238E27FC236}">
                <a16:creationId xmlns:a16="http://schemas.microsoft.com/office/drawing/2014/main" id="{23EA98F0-AEE1-44DE-9323-11BC990C2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276600"/>
            <a:ext cx="4368800" cy="327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E1E428-6E22-4F71-9F71-E5A54E69B705}"/>
              </a:ext>
            </a:extLst>
          </p:cNvPr>
          <p:cNvSpPr txBox="1"/>
          <p:nvPr/>
        </p:nvSpPr>
        <p:spPr>
          <a:xfrm>
            <a:off x="7010400" y="6642556"/>
            <a:ext cx="35052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i="1" dirty="0"/>
              <a:t>Injection Well along Malibu Road</a:t>
            </a:r>
          </a:p>
        </p:txBody>
      </p:sp>
    </p:spTree>
    <p:extLst>
      <p:ext uri="{BB962C8B-B14F-4D97-AF65-F5344CB8AC3E}">
        <p14:creationId xmlns:p14="http://schemas.microsoft.com/office/powerpoint/2010/main" val="330146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FA4902-4B66-2C45-9055-D6E08CC9B48D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3792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Phase Two Timeline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4D96B8-B0A7-4057-A336-C248850D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3" y="800101"/>
            <a:ext cx="10797394" cy="607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2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 Stakeholders Meetings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BB9024-79E4-4DC1-B2A6-E931244933E8}"/>
              </a:ext>
            </a:extLst>
          </p:cNvPr>
          <p:cNvSpPr txBox="1">
            <a:spLocks/>
          </p:cNvSpPr>
          <p:nvPr/>
        </p:nvSpPr>
        <p:spPr>
          <a:xfrm>
            <a:off x="381000" y="1066800"/>
            <a:ext cx="11506200" cy="533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Phase One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Costs $60.1 million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Phase Two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Estimated costs $45 million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 per property will be developed during the Assessment District Formation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Potential State Funding Programs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State Revolving Loan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Clean Water Grants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District Formation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 per property placed on property taxes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Costs will be spread out for approximately 30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ABED0-CCDD-4121-A023-A53A02C4690B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ECC41F-9EB2-4A7C-97BB-B0C8F8D16318}"/>
              </a:ext>
            </a:extLst>
          </p:cNvPr>
          <p:cNvSpPr txBox="1">
            <a:spLocks/>
          </p:cNvSpPr>
          <p:nvPr/>
        </p:nvSpPr>
        <p:spPr>
          <a:xfrm>
            <a:off x="381000" y="41149"/>
            <a:ext cx="113792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Project Funding</a:t>
            </a:r>
          </a:p>
        </p:txBody>
      </p:sp>
    </p:spTree>
    <p:extLst>
      <p:ext uri="{BB962C8B-B14F-4D97-AF65-F5344CB8AC3E}">
        <p14:creationId xmlns:p14="http://schemas.microsoft.com/office/powerpoint/2010/main" val="318850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 Stakeholders Meetings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BB9024-79E4-4DC1-B2A6-E931244933E8}"/>
              </a:ext>
            </a:extLst>
          </p:cNvPr>
          <p:cNvSpPr txBox="1">
            <a:spLocks/>
          </p:cNvSpPr>
          <p:nvPr/>
        </p:nvSpPr>
        <p:spPr>
          <a:xfrm>
            <a:off x="381000" y="1066800"/>
            <a:ext cx="11506200" cy="556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Wastewater Lateral Connection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Property owner to connect private wastewater lateral to wastewater collection system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Property owner responsible for the cost of the private lateral and decommission of private onsite wastewater system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Required to connect by November 2024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District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Special election vote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Recycled Water Use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Special requirements for property owners to use recycled water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Permit with the City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Annual inspections with the County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Other onsite improvements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ABED0-CCDD-4121-A023-A53A02C4690B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ECC41F-9EB2-4A7C-97BB-B0C8F8D16318}"/>
              </a:ext>
            </a:extLst>
          </p:cNvPr>
          <p:cNvSpPr txBox="1">
            <a:spLocks/>
          </p:cNvSpPr>
          <p:nvPr/>
        </p:nvSpPr>
        <p:spPr>
          <a:xfrm>
            <a:off x="381000" y="41149"/>
            <a:ext cx="113792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Property Owner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335028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 Stakeholders Meetings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BB9024-79E4-4DC1-B2A6-E931244933E8}"/>
              </a:ext>
            </a:extLst>
          </p:cNvPr>
          <p:cNvSpPr txBox="1">
            <a:spLocks/>
          </p:cNvSpPr>
          <p:nvPr/>
        </p:nvSpPr>
        <p:spPr>
          <a:xfrm>
            <a:off x="381000" y="1066800"/>
            <a:ext cx="115062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Complete 65% Design for Sewer and Recycled Water Systems by end of November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Complete field geotechnical investigations by end of October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Apply for an encroachment Permit application to Caltrans for PCH bridge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Assessment District Formation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to hire Assessment District Engineer by November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CEQA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Finalize Addendum to 2014 Programmatic Environmental Impact Report for Phase 2 Project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Certify Addendum by March 31, 2021 (Regional Board MOU deadline)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Prepare State Revolving Loan Application for SWRCB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Next Stakeholder Meeting in December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ABED0-CCDD-4121-A023-A53A02C4690B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ECC41F-9EB2-4A7C-97BB-B0C8F8D16318}"/>
              </a:ext>
            </a:extLst>
          </p:cNvPr>
          <p:cNvSpPr txBox="1">
            <a:spLocks/>
          </p:cNvSpPr>
          <p:nvPr/>
        </p:nvSpPr>
        <p:spPr>
          <a:xfrm>
            <a:off x="381000" y="41149"/>
            <a:ext cx="113792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0319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7CAF7C-B080-1E44-B59C-F63EA686B3AF}"/>
              </a:ext>
            </a:extLst>
          </p:cNvPr>
          <p:cNvSpPr/>
          <p:nvPr/>
        </p:nvSpPr>
        <p:spPr>
          <a:xfrm>
            <a:off x="0" y="0"/>
            <a:ext cx="12190476" cy="6858000"/>
          </a:xfrm>
          <a:prstGeom prst="rect">
            <a:avLst/>
          </a:prstGeom>
          <a:solidFill>
            <a:srgbClr val="002A81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A4655-6BF4-4535-847C-B31EF71E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1200"/>
            <a:ext cx="12192000" cy="44196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Additional information available at </a:t>
            </a:r>
            <a:b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000" b="1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MalibuCity.org</a:t>
            </a:r>
            <a:r>
              <a:rPr lang="en-US" sz="40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/CCWTF</a:t>
            </a:r>
          </a:p>
        </p:txBody>
      </p:sp>
    </p:spTree>
    <p:extLst>
      <p:ext uri="{BB962C8B-B14F-4D97-AF65-F5344CB8AC3E}">
        <p14:creationId xmlns:p14="http://schemas.microsoft.com/office/powerpoint/2010/main" val="318876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6AAF2-0868-044D-8A2D-F596840CD8F3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62000"/>
          </a:xfrm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60EE56-61A4-4234-B0DE-1054024BFD67}"/>
              </a:ext>
            </a:extLst>
          </p:cNvPr>
          <p:cNvCxnSpPr/>
          <p:nvPr/>
        </p:nvCxnSpPr>
        <p:spPr>
          <a:xfrm>
            <a:off x="1044042" y="762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0003CC-397E-46DE-8063-D290420FD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8596745" cy="556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ABFAB-1B7F-4468-BB6A-397C2BC96567}"/>
              </a:ext>
            </a:extLst>
          </p:cNvPr>
          <p:cNvSpPr txBox="1"/>
          <p:nvPr/>
        </p:nvSpPr>
        <p:spPr>
          <a:xfrm>
            <a:off x="10210800" y="5760720"/>
            <a:ext cx="201635" cy="21516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0C85D-D794-425A-AAB2-A41297E8F844}"/>
              </a:ext>
            </a:extLst>
          </p:cNvPr>
          <p:cNvSpPr txBox="1"/>
          <p:nvPr/>
        </p:nvSpPr>
        <p:spPr>
          <a:xfrm>
            <a:off x="10424160" y="5687568"/>
            <a:ext cx="192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1 - Complete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4BAEA-5062-4A8B-AF8B-598EFBCAA2D3}"/>
              </a:ext>
            </a:extLst>
          </p:cNvPr>
          <p:cNvSpPr txBox="1"/>
          <p:nvPr/>
        </p:nvSpPr>
        <p:spPr>
          <a:xfrm>
            <a:off x="10210800" y="6126480"/>
            <a:ext cx="201635" cy="215165"/>
          </a:xfrm>
          <a:prstGeom prst="rect">
            <a:avLst/>
          </a:prstGeom>
          <a:solidFill>
            <a:srgbClr val="ECA20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F3741-1691-46E4-A3CF-56C49967194D}"/>
              </a:ext>
            </a:extLst>
          </p:cNvPr>
          <p:cNvSpPr txBox="1"/>
          <p:nvPr/>
        </p:nvSpPr>
        <p:spPr>
          <a:xfrm>
            <a:off x="10424160" y="6053328"/>
            <a:ext cx="1698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2 - 2024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597D2-7D67-4B4F-ACB9-7F416E4EBB81}"/>
              </a:ext>
            </a:extLst>
          </p:cNvPr>
          <p:cNvSpPr txBox="1"/>
          <p:nvPr/>
        </p:nvSpPr>
        <p:spPr>
          <a:xfrm>
            <a:off x="10210800" y="6492240"/>
            <a:ext cx="201635" cy="215165"/>
          </a:xfrm>
          <a:prstGeom prst="rect">
            <a:avLst/>
          </a:prstGeom>
          <a:solidFill>
            <a:srgbClr val="E6AE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36AED-B6A0-445F-9CE2-1CA697BC80D9}"/>
              </a:ext>
            </a:extLst>
          </p:cNvPr>
          <p:cNvSpPr txBox="1"/>
          <p:nvPr/>
        </p:nvSpPr>
        <p:spPr>
          <a:xfrm>
            <a:off x="10424160" y="6419088"/>
            <a:ext cx="1712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3 - 2028</a:t>
            </a:r>
          </a:p>
        </p:txBody>
      </p:sp>
    </p:spTree>
    <p:extLst>
      <p:ext uri="{BB962C8B-B14F-4D97-AF65-F5344CB8AC3E}">
        <p14:creationId xmlns:p14="http://schemas.microsoft.com/office/powerpoint/2010/main" val="148388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295679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Phase One Summary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896600" cy="4419600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developed properties are now connected, including all City-owned properties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Remaining properties are undeveloped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treating an average flow of 50,000 – 70,000 gallons per day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treated flow has been in compliance with permit requirements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Approximately 32,000 linear feet (6 miles) of wastewater and recycled water lines were installed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Currently supplying 47,500 – 66,500 gallons per day of recycled water</a:t>
            </a:r>
          </a:p>
          <a:p>
            <a:pPr marL="0" lv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Phase One Cost: $60.1 million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516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 Stakeholders Meetings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BB9024-79E4-4DC1-B2A6-E931244933E8}"/>
              </a:ext>
            </a:extLst>
          </p:cNvPr>
          <p:cNvSpPr txBox="1">
            <a:spLocks/>
          </p:cNvSpPr>
          <p:nvPr/>
        </p:nvSpPr>
        <p:spPr>
          <a:xfrm>
            <a:off x="381000" y="1447800"/>
            <a:ext cx="11506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4, 2020 – Serra Canyon Property Owners Association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11, 2020 – Malibu Colony HOA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16, 2020 - Community meeting cancelled due to COVID-19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Information packet provided in lieu of meeting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April 28, 2020 – Adamson House and Surfrider Beach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July 28, 2020 – Serra Canyon Property Owners Association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ABED0-CCDD-4121-A023-A53A02C4690B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ECC41F-9EB2-4A7C-97BB-B0C8F8D16318}"/>
              </a:ext>
            </a:extLst>
          </p:cNvPr>
          <p:cNvSpPr txBox="1">
            <a:spLocks/>
          </p:cNvSpPr>
          <p:nvPr/>
        </p:nvSpPr>
        <p:spPr>
          <a:xfrm>
            <a:off x="381000" y="41149"/>
            <a:ext cx="11379200" cy="75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2020 Stakeholders Meetings</a:t>
            </a:r>
          </a:p>
        </p:txBody>
      </p:sp>
    </p:spTree>
    <p:extLst>
      <p:ext uri="{BB962C8B-B14F-4D97-AF65-F5344CB8AC3E}">
        <p14:creationId xmlns:p14="http://schemas.microsoft.com/office/powerpoint/2010/main" val="1109668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6D0605-DB55-9A43-AB2D-367D06BC8925}"/>
              </a:ext>
            </a:extLst>
          </p:cNvPr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Assessment District Formation and Bond Issuance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Scope of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1201400" cy="4648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1 – Boundary Map and Assessment Diagram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2 – Assessment Methodology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3 – Financial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4 – Engineer’s Report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5 – AD Formation Document Review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6 – Bond Issuance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7 – Meetings and Teleconferences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1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2A854B-9A58-214A-9529-BFE96FC9AA9C}"/>
              </a:ext>
            </a:extLst>
          </p:cNvPr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Assessment District Administration</a:t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Scope of Work</a:t>
            </a:r>
            <a:endParaRPr lang="en-US" sz="3200" b="1" dirty="0">
              <a:solidFill>
                <a:schemeClr val="bg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11353800" cy="4038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1 – Annual Installment Calculations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2 – Assessment Billing and Collection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3 – Trust Account Review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4 – Property Owner Inquiries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5 – Parcel Database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6 – Reports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Task 7 – Assessment Apportionments and Amended Diagrams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200" dirty="0"/>
          </a:p>
          <a:p>
            <a:pPr>
              <a:buFont typeface="Wingdings" panose="05000000000000000000" pitchFamily="2" charset="2"/>
              <a:buChar char="v"/>
            </a:pPr>
            <a:endParaRPr lang="en-US" sz="44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707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6AAF2-0868-044D-8A2D-F596840CD8F3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General Project Overview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60EE56-61A4-4234-B0DE-1054024BFD67}"/>
              </a:ext>
            </a:extLst>
          </p:cNvPr>
          <p:cNvCxnSpPr/>
          <p:nvPr/>
        </p:nvCxnSpPr>
        <p:spPr>
          <a:xfrm>
            <a:off x="1044042" y="762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A3B8662-19B4-488A-B2C1-C043E5720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3" y="889001"/>
            <a:ext cx="93024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6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5C054-81F2-B64D-8E80-36CE60538182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49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Phase Two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9" y="1219200"/>
            <a:ext cx="11658600" cy="5791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448 properties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240 residential homes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191 condominiums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 other properties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Areas: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Serra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Malibu Colony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HRL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Adamson House and Surfrider Beach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Condominiums on Civic Center Way, De Ville Way, and Vista Pacifica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Estimated Cost: $45 million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Serra, PCH, and Cross Creek Road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6AE48-970A-424A-9458-F9EF5824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90600"/>
            <a:ext cx="759986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6D212F-90DC-154B-A3AE-3F09F15F7C32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4255AB-6A07-456F-852A-61AFD118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" y="1143000"/>
            <a:ext cx="610588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"/>
            <a:ext cx="10515600" cy="762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Existing Bluffs Park Pump Station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60EE56-61A4-4234-B0DE-1054024BFD67}"/>
              </a:ext>
            </a:extLst>
          </p:cNvPr>
          <p:cNvCxnSpPr/>
          <p:nvPr/>
        </p:nvCxnSpPr>
        <p:spPr>
          <a:xfrm>
            <a:off x="1044042" y="762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F704C5-1B49-4A98-BC91-AD85A283F7EF}"/>
              </a:ext>
            </a:extLst>
          </p:cNvPr>
          <p:cNvSpPr txBox="1"/>
          <p:nvPr/>
        </p:nvSpPr>
        <p:spPr>
          <a:xfrm>
            <a:off x="304800" y="4572000"/>
            <a:ext cx="1600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1400" dirty="0"/>
              <a:t>Underground Wetwell with Pumps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B102B-DE40-49ED-A12F-53A5EB84781A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905000" y="4267200"/>
            <a:ext cx="533400" cy="56641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17A6FB1-04D0-47A5-8B73-44E4AEA47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99" y="2945136"/>
            <a:ext cx="6322503" cy="383666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6FF14F-6811-47C0-A773-B805CFA1559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343400" y="3462010"/>
            <a:ext cx="533400" cy="11939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B6601B-D2A4-43AE-BFB5-0ACA138E1EE4}"/>
              </a:ext>
            </a:extLst>
          </p:cNvPr>
          <p:cNvSpPr txBox="1"/>
          <p:nvPr/>
        </p:nvSpPr>
        <p:spPr>
          <a:xfrm>
            <a:off x="4876800" y="3200400"/>
            <a:ext cx="1143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1400" dirty="0"/>
              <a:t>Underground Valve Vault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0CBBF-CFDD-4DC1-B751-55B6ACADB4A4}"/>
              </a:ext>
            </a:extLst>
          </p:cNvPr>
          <p:cNvSpPr txBox="1"/>
          <p:nvPr/>
        </p:nvSpPr>
        <p:spPr>
          <a:xfrm>
            <a:off x="6172200" y="5715000"/>
            <a:ext cx="1066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sz="1400" dirty="0"/>
              <a:t>Pump Station Electrical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ACA4F16-85EE-4DAD-B71B-E19314F2996D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239000" y="5257800"/>
            <a:ext cx="304800" cy="71881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BE4244-7700-48E7-8877-E181D0E5F84F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239000" y="5029200"/>
            <a:ext cx="2057400" cy="94741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74C24A-3EAE-4EBD-87F0-F772AF3E7DDD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239000" y="5181600"/>
            <a:ext cx="2590800" cy="79501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1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Proposed Malibu Creek Pump Station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39E773-20D2-4AC0-95BD-078B0CAE2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59741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15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Proposed Malibu Lagoon Pump Station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61CAE-1592-411D-A631-B53E3B333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59741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6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6E8BD9-ECB8-A740-A691-5E4457FBFD70}"/>
              </a:ext>
            </a:extLst>
          </p:cNvPr>
          <p:cNvSpPr/>
          <p:nvPr/>
        </p:nvSpPr>
        <p:spPr>
          <a:xfrm>
            <a:off x="0" y="0"/>
            <a:ext cx="12192000" cy="787401"/>
          </a:xfrm>
          <a:prstGeom prst="rect">
            <a:avLst/>
          </a:prstGeom>
          <a:solidFill>
            <a:srgbClr val="002A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895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Proposed </a:t>
            </a:r>
            <a:r>
              <a:rPr lang="en-US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Crumpacker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Pump Station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A4033-3C60-4623-8178-3BEB324C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594969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86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C344F92985F47A134859727BCB2C0" ma:contentTypeVersion="12" ma:contentTypeDescription="Create a new document." ma:contentTypeScope="" ma:versionID="f29b57ac3cc1e48854c6d3306d700dc3">
  <xsd:schema xmlns:xsd="http://www.w3.org/2001/XMLSchema" xmlns:xs="http://www.w3.org/2001/XMLSchema" xmlns:p="http://schemas.microsoft.com/office/2006/metadata/properties" xmlns:ns2="4ab877d5-1162-483a-836e-1883f51175ae" xmlns:ns3="ad16769d-e836-4b82-b67f-2fc35ad3d6cf" targetNamespace="http://schemas.microsoft.com/office/2006/metadata/properties" ma:root="true" ma:fieldsID="8aa65297b490e59ae911c9179c505ba2" ns2:_="" ns3:_="">
    <xsd:import namespace="4ab877d5-1162-483a-836e-1883f51175ae"/>
    <xsd:import namespace="ad16769d-e836-4b82-b67f-2fc35ad3d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877d5-1162-483a-836e-1883f51175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6769d-e836-4b82-b67f-2fc35ad3d6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83B69C-2A0D-4468-B06B-3309083E4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b877d5-1162-483a-836e-1883f51175ae"/>
    <ds:schemaRef ds:uri="ad16769d-e836-4b82-b67f-2fc35ad3d6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21BAB0-D603-4788-A8D6-3DA8172DE8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4FC8E1-1633-4D4B-9D72-A4FAC709A084}">
  <ds:schemaRefs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d16769d-e836-4b82-b67f-2fc35ad3d6cf"/>
    <ds:schemaRef ds:uri="4ab877d5-1162-483a-836e-1883f51175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687</Words>
  <Application>Microsoft Office PowerPoint</Application>
  <PresentationFormat>Widescreen</PresentationFormat>
  <Paragraphs>173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Wingdings</vt:lpstr>
      <vt:lpstr>Office Theme</vt:lpstr>
      <vt:lpstr>PowerPoint Presentation</vt:lpstr>
      <vt:lpstr>PowerPoint Presentation</vt:lpstr>
      <vt:lpstr>General Project Overview</vt:lpstr>
      <vt:lpstr>Phase Two Information</vt:lpstr>
      <vt:lpstr>Serra, PCH, and Cross Creek Road Overview</vt:lpstr>
      <vt:lpstr>Existing Bluffs Park Pump Station</vt:lpstr>
      <vt:lpstr>Proposed Malibu Creek Pump Station Locations</vt:lpstr>
      <vt:lpstr>Proposed Malibu Lagoon Pump Station Location</vt:lpstr>
      <vt:lpstr>Proposed Crumpacker Pump Station Location</vt:lpstr>
      <vt:lpstr>Malibu Colony Road Overview</vt:lpstr>
      <vt:lpstr>Stuart Ranch Road and Condominiums Overview</vt:lpstr>
      <vt:lpstr>Malibu Canyon Road Overview</vt:lpstr>
      <vt:lpstr> Civic Center Water Treatment Facility Expansion </vt:lpstr>
      <vt:lpstr>Injection Wells – Malibu Road</vt:lpstr>
      <vt:lpstr>Phase Two Timeline</vt:lpstr>
      <vt:lpstr>2020 Stakeholders Meetings</vt:lpstr>
      <vt:lpstr>2020 Stakeholders Meetings</vt:lpstr>
      <vt:lpstr>2020 Stakeholders Meetings</vt:lpstr>
      <vt:lpstr>Additional information available at  MalibuCity.org/CCWTF</vt:lpstr>
      <vt:lpstr>Back Up Slides</vt:lpstr>
      <vt:lpstr>Phase One Summary</vt:lpstr>
      <vt:lpstr>2020 Stakeholders Meetings</vt:lpstr>
      <vt:lpstr>Assessment District Formation and Bond Issuance Scope of Work</vt:lpstr>
      <vt:lpstr>Assessment District Administration Scope of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Tang</dc:creator>
  <cp:lastModifiedBy>Rob Duboux</cp:lastModifiedBy>
  <cp:revision>20</cp:revision>
  <dcterms:created xsi:type="dcterms:W3CDTF">2020-09-16T21:03:10Z</dcterms:created>
  <dcterms:modified xsi:type="dcterms:W3CDTF">2020-09-17T19:54:53Z</dcterms:modified>
</cp:coreProperties>
</file>