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257" r:id="rId3"/>
    <p:sldId id="330" r:id="rId4"/>
    <p:sldId id="332" r:id="rId5"/>
    <p:sldId id="333" r:id="rId6"/>
    <p:sldId id="334" r:id="rId7"/>
    <p:sldId id="335" r:id="rId8"/>
    <p:sldId id="336" r:id="rId9"/>
    <p:sldId id="337" r:id="rId10"/>
    <p:sldId id="338" r:id="rId11"/>
    <p:sldId id="339" r:id="rId12"/>
    <p:sldId id="340" r:id="rId13"/>
    <p:sldId id="341" r:id="rId14"/>
    <p:sldId id="342" r:id="rId15"/>
    <p:sldId id="343" r:id="rId16"/>
    <p:sldId id="344" r:id="rId17"/>
    <p:sldId id="345" r:id="rId18"/>
    <p:sldId id="346" r:id="rId19"/>
    <p:sldId id="352" r:id="rId20"/>
    <p:sldId id="353" r:id="rId21"/>
    <p:sldId id="354" r:id="rId22"/>
    <p:sldId id="355" r:id="rId23"/>
    <p:sldId id="347" r:id="rId24"/>
    <p:sldId id="356" r:id="rId25"/>
    <p:sldId id="357" r:id="rId26"/>
    <p:sldId id="358" r:id="rId27"/>
    <p:sldId id="359" r:id="rId28"/>
    <p:sldId id="360" r:id="rId29"/>
    <p:sldId id="361" r:id="rId30"/>
    <p:sldId id="348" r:id="rId31"/>
    <p:sldId id="362" r:id="rId32"/>
    <p:sldId id="363" r:id="rId33"/>
    <p:sldId id="364" r:id="rId34"/>
    <p:sldId id="365" r:id="rId35"/>
    <p:sldId id="366" r:id="rId36"/>
    <p:sldId id="349" r:id="rId37"/>
    <p:sldId id="367" r:id="rId38"/>
    <p:sldId id="368" r:id="rId39"/>
    <p:sldId id="350" r:id="rId40"/>
    <p:sldId id="369" r:id="rId41"/>
    <p:sldId id="370" r:id="rId42"/>
    <p:sldId id="371" r:id="rId43"/>
    <p:sldId id="351" r:id="rId4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C3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autoAdjust="0"/>
    <p:restoredTop sz="70944" autoAdjust="0"/>
  </p:normalViewPr>
  <p:slideViewPr>
    <p:cSldViewPr>
      <p:cViewPr varScale="1">
        <p:scale>
          <a:sx n="78" d="100"/>
          <a:sy n="78" d="100"/>
        </p:scale>
        <p:origin x="257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CE62FF-5D67-450F-BD71-8E48F2025C07}"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AC601354-76E0-47BE-B899-555336A749C8}">
      <dgm:prSet/>
      <dgm:spPr/>
      <dgm:t>
        <a:bodyPr/>
        <a:lstStyle/>
        <a:p>
          <a:pPr>
            <a:defRPr b="1"/>
          </a:pPr>
          <a:r>
            <a:rPr lang="en-US"/>
            <a:t>2000</a:t>
          </a:r>
        </a:p>
      </dgm:t>
    </dgm:pt>
    <dgm:pt modelId="{5B02A126-523A-4330-9E3D-2C84FF8534A4}" type="parTrans" cxnId="{859AE2CF-06A0-4CF1-AE28-E54B82C7C062}">
      <dgm:prSet/>
      <dgm:spPr/>
      <dgm:t>
        <a:bodyPr/>
        <a:lstStyle/>
        <a:p>
          <a:endParaRPr lang="en-US"/>
        </a:p>
      </dgm:t>
    </dgm:pt>
    <dgm:pt modelId="{E823794F-9BDC-43D3-A184-5227DFF9A684}" type="sibTrans" cxnId="{859AE2CF-06A0-4CF1-AE28-E54B82C7C062}">
      <dgm:prSet/>
      <dgm:spPr/>
      <dgm:t>
        <a:bodyPr/>
        <a:lstStyle/>
        <a:p>
          <a:endParaRPr lang="en-US"/>
        </a:p>
      </dgm:t>
    </dgm:pt>
    <dgm:pt modelId="{D6025D39-F184-49CD-9A04-4BB308CA0A26}">
      <dgm:prSet custT="1"/>
      <dgm:spPr/>
      <dgm:t>
        <a:bodyPr/>
        <a:lstStyle/>
        <a:p>
          <a:pPr algn="ctr"/>
          <a:r>
            <a:rPr lang="en-US" sz="2000" dirty="0"/>
            <a:t>AB 885 mandates OWTS standards</a:t>
          </a:r>
        </a:p>
      </dgm:t>
    </dgm:pt>
    <dgm:pt modelId="{5BEA457E-FC7F-4E93-B0BF-F59DA6D8D72D}" type="parTrans" cxnId="{4A3F8D82-4653-4FA9-9D8A-36E84FE0CF67}">
      <dgm:prSet/>
      <dgm:spPr/>
      <dgm:t>
        <a:bodyPr/>
        <a:lstStyle/>
        <a:p>
          <a:endParaRPr lang="en-US"/>
        </a:p>
      </dgm:t>
    </dgm:pt>
    <dgm:pt modelId="{440F6F19-BEDE-45B2-891E-F1E75A479844}" type="sibTrans" cxnId="{4A3F8D82-4653-4FA9-9D8A-36E84FE0CF67}">
      <dgm:prSet/>
      <dgm:spPr/>
      <dgm:t>
        <a:bodyPr/>
        <a:lstStyle/>
        <a:p>
          <a:endParaRPr lang="en-US"/>
        </a:p>
      </dgm:t>
    </dgm:pt>
    <dgm:pt modelId="{76B93D9B-F98A-4877-9ECF-0A74F49AD3EA}">
      <dgm:prSet/>
      <dgm:spPr/>
      <dgm:t>
        <a:bodyPr/>
        <a:lstStyle/>
        <a:p>
          <a:pPr>
            <a:defRPr b="1"/>
          </a:pPr>
          <a:r>
            <a:rPr lang="en-US"/>
            <a:t>2012</a:t>
          </a:r>
        </a:p>
      </dgm:t>
    </dgm:pt>
    <dgm:pt modelId="{511BCABA-C829-49D6-9627-AFB4A28B33A1}" type="parTrans" cxnId="{5360F225-41C0-45D1-90FC-20F827640EBE}">
      <dgm:prSet/>
      <dgm:spPr/>
      <dgm:t>
        <a:bodyPr/>
        <a:lstStyle/>
        <a:p>
          <a:endParaRPr lang="en-US"/>
        </a:p>
      </dgm:t>
    </dgm:pt>
    <dgm:pt modelId="{EA3A97B6-A4CC-4867-B27A-F1ADF187CBEA}" type="sibTrans" cxnId="{5360F225-41C0-45D1-90FC-20F827640EBE}">
      <dgm:prSet/>
      <dgm:spPr/>
      <dgm:t>
        <a:bodyPr/>
        <a:lstStyle/>
        <a:p>
          <a:endParaRPr lang="en-US"/>
        </a:p>
      </dgm:t>
    </dgm:pt>
    <dgm:pt modelId="{8C1A911B-5D3F-40EB-87A0-8D8BB3474A14}">
      <dgm:prSet custT="1"/>
      <dgm:spPr/>
      <dgm:t>
        <a:bodyPr/>
        <a:lstStyle/>
        <a:p>
          <a:pPr algn="ctr"/>
          <a:r>
            <a:rPr lang="en-US" sz="2000" dirty="0"/>
            <a:t>State Water Board adopts OWTS Policy</a:t>
          </a:r>
        </a:p>
      </dgm:t>
    </dgm:pt>
    <dgm:pt modelId="{A0F8B83C-9547-4C35-BACE-ADF083D4113C}" type="parTrans" cxnId="{35CF0607-E8CC-43BC-B979-690F47779DD5}">
      <dgm:prSet/>
      <dgm:spPr/>
      <dgm:t>
        <a:bodyPr/>
        <a:lstStyle/>
        <a:p>
          <a:endParaRPr lang="en-US"/>
        </a:p>
      </dgm:t>
    </dgm:pt>
    <dgm:pt modelId="{4A85D4B6-31F7-44E5-8FB3-822BCF38DDBE}" type="sibTrans" cxnId="{35CF0607-E8CC-43BC-B979-690F47779DD5}">
      <dgm:prSet/>
      <dgm:spPr/>
      <dgm:t>
        <a:bodyPr/>
        <a:lstStyle/>
        <a:p>
          <a:endParaRPr lang="en-US"/>
        </a:p>
      </dgm:t>
    </dgm:pt>
    <dgm:pt modelId="{BADDAA43-E297-42F9-881B-B528C650D345}">
      <dgm:prSet/>
      <dgm:spPr/>
      <dgm:t>
        <a:bodyPr/>
        <a:lstStyle/>
        <a:p>
          <a:pPr>
            <a:defRPr b="1"/>
          </a:pPr>
          <a:r>
            <a:rPr lang="en-US"/>
            <a:t>2018</a:t>
          </a:r>
        </a:p>
      </dgm:t>
    </dgm:pt>
    <dgm:pt modelId="{66ED5624-0E42-48F0-AFFC-8E56205AAC03}" type="parTrans" cxnId="{67E14395-09CC-4B6D-A167-B5A62F47B0C2}">
      <dgm:prSet/>
      <dgm:spPr/>
      <dgm:t>
        <a:bodyPr/>
        <a:lstStyle/>
        <a:p>
          <a:endParaRPr lang="en-US"/>
        </a:p>
      </dgm:t>
    </dgm:pt>
    <dgm:pt modelId="{872BF17D-3B40-4C3F-9066-362F7AC2A00F}" type="sibTrans" cxnId="{67E14395-09CC-4B6D-A167-B5A62F47B0C2}">
      <dgm:prSet/>
      <dgm:spPr/>
      <dgm:t>
        <a:bodyPr/>
        <a:lstStyle/>
        <a:p>
          <a:endParaRPr lang="en-US"/>
        </a:p>
      </dgm:t>
    </dgm:pt>
    <dgm:pt modelId="{89731406-1E71-42A7-8708-EAC2C6323CE6}">
      <dgm:prSet custT="1"/>
      <dgm:spPr/>
      <dgm:t>
        <a:bodyPr/>
        <a:lstStyle/>
        <a:p>
          <a:pPr algn="ctr"/>
          <a:r>
            <a:rPr lang="en-US" sz="2000" dirty="0"/>
            <a:t>Malibu LAMP manages Tier 2</a:t>
          </a:r>
        </a:p>
      </dgm:t>
    </dgm:pt>
    <dgm:pt modelId="{17ADA7D3-7D64-4167-8273-7C84964A0340}" type="parTrans" cxnId="{09845D9C-44C7-4436-A0A6-60DA3CDDA81E}">
      <dgm:prSet/>
      <dgm:spPr/>
      <dgm:t>
        <a:bodyPr/>
        <a:lstStyle/>
        <a:p>
          <a:endParaRPr lang="en-US"/>
        </a:p>
      </dgm:t>
    </dgm:pt>
    <dgm:pt modelId="{D201C9B7-0A0E-40B8-9AA9-3984D1A5A5AD}" type="sibTrans" cxnId="{09845D9C-44C7-4436-A0A6-60DA3CDDA81E}">
      <dgm:prSet/>
      <dgm:spPr/>
      <dgm:t>
        <a:bodyPr/>
        <a:lstStyle/>
        <a:p>
          <a:endParaRPr lang="en-US"/>
        </a:p>
      </dgm:t>
    </dgm:pt>
    <dgm:pt modelId="{BE1556DE-7DF5-44FE-A613-CD86C4B2BC0D}" type="pres">
      <dgm:prSet presAssocID="{76CE62FF-5D67-450F-BD71-8E48F2025C07}" presName="root" presStyleCnt="0">
        <dgm:presLayoutVars>
          <dgm:chMax/>
          <dgm:chPref/>
          <dgm:animLvl val="lvl"/>
        </dgm:presLayoutVars>
      </dgm:prSet>
      <dgm:spPr/>
    </dgm:pt>
    <dgm:pt modelId="{DE6D5BBF-FA01-494D-A1BE-F41BC42F8817}" type="pres">
      <dgm:prSet presAssocID="{76CE62FF-5D67-450F-BD71-8E48F2025C07}" presName="divider" presStyleLbl="node1" presStyleIdx="0" presStyleCnt="1"/>
      <dgm:spPr/>
    </dgm:pt>
    <dgm:pt modelId="{B4681EE3-94B4-4F3D-815E-EFBFE690CC80}" type="pres">
      <dgm:prSet presAssocID="{76CE62FF-5D67-450F-BD71-8E48F2025C07}" presName="nodes" presStyleCnt="0">
        <dgm:presLayoutVars>
          <dgm:chMax/>
          <dgm:chPref/>
          <dgm:animLvl val="lvl"/>
        </dgm:presLayoutVars>
      </dgm:prSet>
      <dgm:spPr/>
    </dgm:pt>
    <dgm:pt modelId="{604B08C4-29D2-4CF4-9267-486440549CAE}" type="pres">
      <dgm:prSet presAssocID="{AC601354-76E0-47BE-B899-555336A749C8}" presName="composite" presStyleCnt="0"/>
      <dgm:spPr/>
    </dgm:pt>
    <dgm:pt modelId="{348898C6-129D-4878-AA9C-5D47BBC93924}" type="pres">
      <dgm:prSet presAssocID="{AC601354-76E0-47BE-B899-555336A749C8}" presName="L1TextContainer" presStyleLbl="revTx" presStyleIdx="0" presStyleCnt="3">
        <dgm:presLayoutVars>
          <dgm:chMax val="1"/>
          <dgm:chPref val="1"/>
          <dgm:bulletEnabled val="1"/>
        </dgm:presLayoutVars>
      </dgm:prSet>
      <dgm:spPr/>
    </dgm:pt>
    <dgm:pt modelId="{B007D737-33F8-4AF2-A0B8-3A1B7BF52298}" type="pres">
      <dgm:prSet presAssocID="{AC601354-76E0-47BE-B899-555336A749C8}" presName="L2TextContainerWrapper" presStyleCnt="0">
        <dgm:presLayoutVars>
          <dgm:chMax val="0"/>
          <dgm:chPref val="0"/>
          <dgm:bulletEnabled val="1"/>
        </dgm:presLayoutVars>
      </dgm:prSet>
      <dgm:spPr/>
    </dgm:pt>
    <dgm:pt modelId="{1DC6B1D8-9B3B-40A9-A4A9-ECC6E46DE6A1}" type="pres">
      <dgm:prSet presAssocID="{AC601354-76E0-47BE-B899-555336A749C8}" presName="L2TextContainer" presStyleLbl="bgAccFollowNode1" presStyleIdx="0" presStyleCnt="3"/>
      <dgm:spPr/>
    </dgm:pt>
    <dgm:pt modelId="{C10DEB58-4BB4-448C-8CE1-FAAE6CAF5707}" type="pres">
      <dgm:prSet presAssocID="{AC601354-76E0-47BE-B899-555336A749C8}" presName="FlexibleEmptyPlaceHolder" presStyleCnt="0"/>
      <dgm:spPr/>
    </dgm:pt>
    <dgm:pt modelId="{A9B58BAF-FBC7-455D-84CD-7E805E88DC56}" type="pres">
      <dgm:prSet presAssocID="{AC601354-76E0-47BE-B899-555336A749C8}" presName="ConnectLine" presStyleLbl="alignNode1" presStyleIdx="0"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14D29096-86DB-4123-A34D-B2FC6B529BCD}" type="pres">
      <dgm:prSet presAssocID="{AC601354-76E0-47BE-B899-555336A749C8}" presName="ConnectorPoint" presStyleLbl="fgAcc1" presStyleIdx="0" presStyleCnt="3"/>
      <dgm:spPr>
        <a:solidFill>
          <a:schemeClr val="lt1">
            <a:alpha val="90000"/>
            <a:hueOff val="0"/>
            <a:satOff val="0"/>
            <a:lumOff val="0"/>
            <a:alphaOff val="0"/>
          </a:schemeClr>
        </a:solidFill>
        <a:ln w="15875" cap="flat" cmpd="sng" algn="ctr">
          <a:noFill/>
          <a:prstDash val="solid"/>
        </a:ln>
        <a:effectLst/>
      </dgm:spPr>
    </dgm:pt>
    <dgm:pt modelId="{B7110CFA-D189-4D32-8616-CC16BA769618}" type="pres">
      <dgm:prSet presAssocID="{AC601354-76E0-47BE-B899-555336A749C8}" presName="EmptyPlaceHolder" presStyleCnt="0"/>
      <dgm:spPr/>
    </dgm:pt>
    <dgm:pt modelId="{926142D8-2494-4B9E-BC23-14399704D8C4}" type="pres">
      <dgm:prSet presAssocID="{E823794F-9BDC-43D3-A184-5227DFF9A684}" presName="spaceBetweenRectangles" presStyleCnt="0"/>
      <dgm:spPr/>
    </dgm:pt>
    <dgm:pt modelId="{7B8CA7D6-FBEA-47B2-9517-01904A4AC029}" type="pres">
      <dgm:prSet presAssocID="{76B93D9B-F98A-4877-9ECF-0A74F49AD3EA}" presName="composite" presStyleCnt="0"/>
      <dgm:spPr/>
    </dgm:pt>
    <dgm:pt modelId="{C7507006-E8EB-4A91-BF82-3B399BA4033B}" type="pres">
      <dgm:prSet presAssocID="{76B93D9B-F98A-4877-9ECF-0A74F49AD3EA}" presName="L1TextContainer" presStyleLbl="revTx" presStyleIdx="1" presStyleCnt="3">
        <dgm:presLayoutVars>
          <dgm:chMax val="1"/>
          <dgm:chPref val="1"/>
          <dgm:bulletEnabled val="1"/>
        </dgm:presLayoutVars>
      </dgm:prSet>
      <dgm:spPr/>
    </dgm:pt>
    <dgm:pt modelId="{8379F703-E439-46D9-B267-357C670911FD}" type="pres">
      <dgm:prSet presAssocID="{76B93D9B-F98A-4877-9ECF-0A74F49AD3EA}" presName="L2TextContainerWrapper" presStyleCnt="0">
        <dgm:presLayoutVars>
          <dgm:chMax val="0"/>
          <dgm:chPref val="0"/>
          <dgm:bulletEnabled val="1"/>
        </dgm:presLayoutVars>
      </dgm:prSet>
      <dgm:spPr/>
    </dgm:pt>
    <dgm:pt modelId="{D31D3F77-A705-49FA-8C27-FA09EA89CA1D}" type="pres">
      <dgm:prSet presAssocID="{76B93D9B-F98A-4877-9ECF-0A74F49AD3EA}" presName="L2TextContainer" presStyleLbl="bgAccFollowNode1" presStyleIdx="1" presStyleCnt="3"/>
      <dgm:spPr/>
    </dgm:pt>
    <dgm:pt modelId="{BF0C18B5-ADD2-4FA9-B30A-518DEF06DC79}" type="pres">
      <dgm:prSet presAssocID="{76B93D9B-F98A-4877-9ECF-0A74F49AD3EA}" presName="FlexibleEmptyPlaceHolder" presStyleCnt="0"/>
      <dgm:spPr/>
    </dgm:pt>
    <dgm:pt modelId="{BD092535-0AFD-495F-B657-3D8BB16B3591}" type="pres">
      <dgm:prSet presAssocID="{76B93D9B-F98A-4877-9ECF-0A74F49AD3EA}" presName="ConnectLine" presStyleLbl="alignNode1" presStyleIdx="1"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6727939D-F946-476E-BB89-6C52F8FD743F}" type="pres">
      <dgm:prSet presAssocID="{76B93D9B-F98A-4877-9ECF-0A74F49AD3EA}" presName="ConnectorPoint" presStyleLbl="fgAcc1" presStyleIdx="1" presStyleCnt="3"/>
      <dgm:spPr>
        <a:solidFill>
          <a:schemeClr val="lt1">
            <a:alpha val="90000"/>
            <a:hueOff val="0"/>
            <a:satOff val="0"/>
            <a:lumOff val="0"/>
            <a:alphaOff val="0"/>
          </a:schemeClr>
        </a:solidFill>
        <a:ln w="15875" cap="flat" cmpd="sng" algn="ctr">
          <a:noFill/>
          <a:prstDash val="solid"/>
        </a:ln>
        <a:effectLst/>
      </dgm:spPr>
    </dgm:pt>
    <dgm:pt modelId="{E3FDE8BD-56DF-4A34-8B9E-19948B607822}" type="pres">
      <dgm:prSet presAssocID="{76B93D9B-F98A-4877-9ECF-0A74F49AD3EA}" presName="EmptyPlaceHolder" presStyleCnt="0"/>
      <dgm:spPr/>
    </dgm:pt>
    <dgm:pt modelId="{A9C3FAA6-9F49-48B3-8849-83EEC4D420DB}" type="pres">
      <dgm:prSet presAssocID="{EA3A97B6-A4CC-4867-B27A-F1ADF187CBEA}" presName="spaceBetweenRectangles" presStyleCnt="0"/>
      <dgm:spPr/>
    </dgm:pt>
    <dgm:pt modelId="{C34BB212-364E-48CC-AF84-F2665DD15D49}" type="pres">
      <dgm:prSet presAssocID="{BADDAA43-E297-42F9-881B-B528C650D345}" presName="composite" presStyleCnt="0"/>
      <dgm:spPr/>
    </dgm:pt>
    <dgm:pt modelId="{2DF88DD2-FD58-4609-906A-6D2BA77F06AE}" type="pres">
      <dgm:prSet presAssocID="{BADDAA43-E297-42F9-881B-B528C650D345}" presName="L1TextContainer" presStyleLbl="revTx" presStyleIdx="2" presStyleCnt="3">
        <dgm:presLayoutVars>
          <dgm:chMax val="1"/>
          <dgm:chPref val="1"/>
          <dgm:bulletEnabled val="1"/>
        </dgm:presLayoutVars>
      </dgm:prSet>
      <dgm:spPr/>
    </dgm:pt>
    <dgm:pt modelId="{F400B9DD-A7EA-4667-8D5A-E08D6B725913}" type="pres">
      <dgm:prSet presAssocID="{BADDAA43-E297-42F9-881B-B528C650D345}" presName="L2TextContainerWrapper" presStyleCnt="0">
        <dgm:presLayoutVars>
          <dgm:chMax val="0"/>
          <dgm:chPref val="0"/>
          <dgm:bulletEnabled val="1"/>
        </dgm:presLayoutVars>
      </dgm:prSet>
      <dgm:spPr/>
    </dgm:pt>
    <dgm:pt modelId="{48D1816B-5B83-4FFE-AE0E-B9D5C4E08F12}" type="pres">
      <dgm:prSet presAssocID="{BADDAA43-E297-42F9-881B-B528C650D345}" presName="L2TextContainer" presStyleLbl="bgAccFollowNode1" presStyleIdx="2" presStyleCnt="3"/>
      <dgm:spPr/>
    </dgm:pt>
    <dgm:pt modelId="{FFDFF272-D834-4DDA-A709-3D34E013CC90}" type="pres">
      <dgm:prSet presAssocID="{BADDAA43-E297-42F9-881B-B528C650D345}" presName="FlexibleEmptyPlaceHolder" presStyleCnt="0"/>
      <dgm:spPr/>
    </dgm:pt>
    <dgm:pt modelId="{C0B519AD-1A3C-41DE-A527-339358113766}" type="pres">
      <dgm:prSet presAssocID="{BADDAA43-E297-42F9-881B-B528C650D345}" presName="ConnectLine" presStyleLbl="alignNode1" presStyleIdx="2"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gm:spPr>
    </dgm:pt>
    <dgm:pt modelId="{430D6501-229D-458A-A54B-251EAEF2F96E}" type="pres">
      <dgm:prSet presAssocID="{BADDAA43-E297-42F9-881B-B528C650D345}" presName="ConnectorPoint" presStyleLbl="fgAcc1" presStyleIdx="2" presStyleCnt="3"/>
      <dgm:spPr>
        <a:solidFill>
          <a:schemeClr val="lt1">
            <a:alpha val="90000"/>
            <a:hueOff val="0"/>
            <a:satOff val="0"/>
            <a:lumOff val="0"/>
            <a:alphaOff val="0"/>
          </a:schemeClr>
        </a:solidFill>
        <a:ln w="15875" cap="flat" cmpd="sng" algn="ctr">
          <a:noFill/>
          <a:prstDash val="solid"/>
        </a:ln>
        <a:effectLst/>
      </dgm:spPr>
    </dgm:pt>
    <dgm:pt modelId="{FCD54A90-DB75-4E0B-9AF5-B8877DDE7D79}" type="pres">
      <dgm:prSet presAssocID="{BADDAA43-E297-42F9-881B-B528C650D345}" presName="EmptyPlaceHolder" presStyleCnt="0"/>
      <dgm:spPr/>
    </dgm:pt>
  </dgm:ptLst>
  <dgm:cxnLst>
    <dgm:cxn modelId="{35CF0607-E8CC-43BC-B979-690F47779DD5}" srcId="{76B93D9B-F98A-4877-9ECF-0A74F49AD3EA}" destId="{8C1A911B-5D3F-40EB-87A0-8D8BB3474A14}" srcOrd="0" destOrd="0" parTransId="{A0F8B83C-9547-4C35-BACE-ADF083D4113C}" sibTransId="{4A85D4B6-31F7-44E5-8FB3-822BCF38DDBE}"/>
    <dgm:cxn modelId="{5360F225-41C0-45D1-90FC-20F827640EBE}" srcId="{76CE62FF-5D67-450F-BD71-8E48F2025C07}" destId="{76B93D9B-F98A-4877-9ECF-0A74F49AD3EA}" srcOrd="1" destOrd="0" parTransId="{511BCABA-C829-49D6-9627-AFB4A28B33A1}" sibTransId="{EA3A97B6-A4CC-4867-B27A-F1ADF187CBEA}"/>
    <dgm:cxn modelId="{C05A1877-BB7F-412B-942F-6E5CF75E6AD6}" type="presOf" srcId="{AC601354-76E0-47BE-B899-555336A749C8}" destId="{348898C6-129D-4878-AA9C-5D47BBC93924}" srcOrd="0" destOrd="0" presId="urn:microsoft.com/office/officeart/2017/3/layout/HorizontalPathTimeline"/>
    <dgm:cxn modelId="{9400A779-30D4-4B82-B7C0-9CAB11DBD4DE}" type="presOf" srcId="{76B93D9B-F98A-4877-9ECF-0A74F49AD3EA}" destId="{C7507006-E8EB-4A91-BF82-3B399BA4033B}" srcOrd="0" destOrd="0" presId="urn:microsoft.com/office/officeart/2017/3/layout/HorizontalPathTimeline"/>
    <dgm:cxn modelId="{0AE32D81-FD45-4845-9691-A9728670DE48}" type="presOf" srcId="{8C1A911B-5D3F-40EB-87A0-8D8BB3474A14}" destId="{D31D3F77-A705-49FA-8C27-FA09EA89CA1D}" srcOrd="0" destOrd="0" presId="urn:microsoft.com/office/officeart/2017/3/layout/HorizontalPathTimeline"/>
    <dgm:cxn modelId="{4A3F8D82-4653-4FA9-9D8A-36E84FE0CF67}" srcId="{AC601354-76E0-47BE-B899-555336A749C8}" destId="{D6025D39-F184-49CD-9A04-4BB308CA0A26}" srcOrd="0" destOrd="0" parTransId="{5BEA457E-FC7F-4E93-B0BF-F59DA6D8D72D}" sibTransId="{440F6F19-BEDE-45B2-891E-F1E75A479844}"/>
    <dgm:cxn modelId="{ACAFC594-BEFA-45F4-B37D-F9318E069C64}" type="presOf" srcId="{D6025D39-F184-49CD-9A04-4BB308CA0A26}" destId="{1DC6B1D8-9B3B-40A9-A4A9-ECC6E46DE6A1}" srcOrd="0" destOrd="0" presId="urn:microsoft.com/office/officeart/2017/3/layout/HorizontalPathTimeline"/>
    <dgm:cxn modelId="{67E14395-09CC-4B6D-A167-B5A62F47B0C2}" srcId="{76CE62FF-5D67-450F-BD71-8E48F2025C07}" destId="{BADDAA43-E297-42F9-881B-B528C650D345}" srcOrd="2" destOrd="0" parTransId="{66ED5624-0E42-48F0-AFFC-8E56205AAC03}" sibTransId="{872BF17D-3B40-4C3F-9066-362F7AC2A00F}"/>
    <dgm:cxn modelId="{09845D9C-44C7-4436-A0A6-60DA3CDDA81E}" srcId="{BADDAA43-E297-42F9-881B-B528C650D345}" destId="{89731406-1E71-42A7-8708-EAC2C6323CE6}" srcOrd="0" destOrd="0" parTransId="{17ADA7D3-7D64-4167-8273-7C84964A0340}" sibTransId="{D201C9B7-0A0E-40B8-9AA9-3984D1A5A5AD}"/>
    <dgm:cxn modelId="{2CDE10B3-377F-405A-B098-EA2E6F5EFA41}" type="presOf" srcId="{76CE62FF-5D67-450F-BD71-8E48F2025C07}" destId="{BE1556DE-7DF5-44FE-A613-CD86C4B2BC0D}" srcOrd="0" destOrd="0" presId="urn:microsoft.com/office/officeart/2017/3/layout/HorizontalPathTimeline"/>
    <dgm:cxn modelId="{859AE2CF-06A0-4CF1-AE28-E54B82C7C062}" srcId="{76CE62FF-5D67-450F-BD71-8E48F2025C07}" destId="{AC601354-76E0-47BE-B899-555336A749C8}" srcOrd="0" destOrd="0" parTransId="{5B02A126-523A-4330-9E3D-2C84FF8534A4}" sibTransId="{E823794F-9BDC-43D3-A184-5227DFF9A684}"/>
    <dgm:cxn modelId="{AFEF84E1-31F7-4B1E-ACFE-8FE4822C2193}" type="presOf" srcId="{BADDAA43-E297-42F9-881B-B528C650D345}" destId="{2DF88DD2-FD58-4609-906A-6D2BA77F06AE}" srcOrd="0" destOrd="0" presId="urn:microsoft.com/office/officeart/2017/3/layout/HorizontalPathTimeline"/>
    <dgm:cxn modelId="{EA0AEAFD-34D9-44E5-8BAE-1D88854BE7DA}" type="presOf" srcId="{89731406-1E71-42A7-8708-EAC2C6323CE6}" destId="{48D1816B-5B83-4FFE-AE0E-B9D5C4E08F12}" srcOrd="0" destOrd="0" presId="urn:microsoft.com/office/officeart/2017/3/layout/HorizontalPathTimeline"/>
    <dgm:cxn modelId="{B504D7B9-16AA-42EC-85D8-3A1949E3C74C}" type="presParOf" srcId="{BE1556DE-7DF5-44FE-A613-CD86C4B2BC0D}" destId="{DE6D5BBF-FA01-494D-A1BE-F41BC42F8817}" srcOrd="0" destOrd="0" presId="urn:microsoft.com/office/officeart/2017/3/layout/HorizontalPathTimeline"/>
    <dgm:cxn modelId="{EEF704B6-D148-4237-B663-060F4898AAFF}" type="presParOf" srcId="{BE1556DE-7DF5-44FE-A613-CD86C4B2BC0D}" destId="{B4681EE3-94B4-4F3D-815E-EFBFE690CC80}" srcOrd="1" destOrd="0" presId="urn:microsoft.com/office/officeart/2017/3/layout/HorizontalPathTimeline"/>
    <dgm:cxn modelId="{3691227A-F9A1-4567-9B02-DAA720508CB4}" type="presParOf" srcId="{B4681EE3-94B4-4F3D-815E-EFBFE690CC80}" destId="{604B08C4-29D2-4CF4-9267-486440549CAE}" srcOrd="0" destOrd="0" presId="urn:microsoft.com/office/officeart/2017/3/layout/HorizontalPathTimeline"/>
    <dgm:cxn modelId="{1E3D38BD-27D0-40CD-AC2C-93AB338614C0}" type="presParOf" srcId="{604B08C4-29D2-4CF4-9267-486440549CAE}" destId="{348898C6-129D-4878-AA9C-5D47BBC93924}" srcOrd="0" destOrd="0" presId="urn:microsoft.com/office/officeart/2017/3/layout/HorizontalPathTimeline"/>
    <dgm:cxn modelId="{534B629C-8D40-433B-AAC8-5F20343D5E72}" type="presParOf" srcId="{604B08C4-29D2-4CF4-9267-486440549CAE}" destId="{B007D737-33F8-4AF2-A0B8-3A1B7BF52298}" srcOrd="1" destOrd="0" presId="urn:microsoft.com/office/officeart/2017/3/layout/HorizontalPathTimeline"/>
    <dgm:cxn modelId="{C3A719C6-EEED-443B-AAFE-15C54111C9FC}" type="presParOf" srcId="{B007D737-33F8-4AF2-A0B8-3A1B7BF52298}" destId="{1DC6B1D8-9B3B-40A9-A4A9-ECC6E46DE6A1}" srcOrd="0" destOrd="0" presId="urn:microsoft.com/office/officeart/2017/3/layout/HorizontalPathTimeline"/>
    <dgm:cxn modelId="{4C6C577E-F9E9-4079-B3F1-1D747089E8A9}" type="presParOf" srcId="{B007D737-33F8-4AF2-A0B8-3A1B7BF52298}" destId="{C10DEB58-4BB4-448C-8CE1-FAAE6CAF5707}" srcOrd="1" destOrd="0" presId="urn:microsoft.com/office/officeart/2017/3/layout/HorizontalPathTimeline"/>
    <dgm:cxn modelId="{DD254998-D0D7-46DC-A96D-BD662C95ABAF}" type="presParOf" srcId="{604B08C4-29D2-4CF4-9267-486440549CAE}" destId="{A9B58BAF-FBC7-455D-84CD-7E805E88DC56}" srcOrd="2" destOrd="0" presId="urn:microsoft.com/office/officeart/2017/3/layout/HorizontalPathTimeline"/>
    <dgm:cxn modelId="{3B6EC534-4978-44FE-930C-5AE959547289}" type="presParOf" srcId="{604B08C4-29D2-4CF4-9267-486440549CAE}" destId="{14D29096-86DB-4123-A34D-B2FC6B529BCD}" srcOrd="3" destOrd="0" presId="urn:microsoft.com/office/officeart/2017/3/layout/HorizontalPathTimeline"/>
    <dgm:cxn modelId="{A954A08B-134C-49C9-A826-E7C46F20983D}" type="presParOf" srcId="{604B08C4-29D2-4CF4-9267-486440549CAE}" destId="{B7110CFA-D189-4D32-8616-CC16BA769618}" srcOrd="4" destOrd="0" presId="urn:microsoft.com/office/officeart/2017/3/layout/HorizontalPathTimeline"/>
    <dgm:cxn modelId="{6B02A928-22D6-4178-AA46-8614541BD925}" type="presParOf" srcId="{B4681EE3-94B4-4F3D-815E-EFBFE690CC80}" destId="{926142D8-2494-4B9E-BC23-14399704D8C4}" srcOrd="1" destOrd="0" presId="urn:microsoft.com/office/officeart/2017/3/layout/HorizontalPathTimeline"/>
    <dgm:cxn modelId="{CBC218AD-7442-4450-8391-E94C591914B2}" type="presParOf" srcId="{B4681EE3-94B4-4F3D-815E-EFBFE690CC80}" destId="{7B8CA7D6-FBEA-47B2-9517-01904A4AC029}" srcOrd="2" destOrd="0" presId="urn:microsoft.com/office/officeart/2017/3/layout/HorizontalPathTimeline"/>
    <dgm:cxn modelId="{59D878CA-121F-42F5-B364-7E82F79C134E}" type="presParOf" srcId="{7B8CA7D6-FBEA-47B2-9517-01904A4AC029}" destId="{C7507006-E8EB-4A91-BF82-3B399BA4033B}" srcOrd="0" destOrd="0" presId="urn:microsoft.com/office/officeart/2017/3/layout/HorizontalPathTimeline"/>
    <dgm:cxn modelId="{3EC6A981-74D6-4C29-A050-DA643408082E}" type="presParOf" srcId="{7B8CA7D6-FBEA-47B2-9517-01904A4AC029}" destId="{8379F703-E439-46D9-B267-357C670911FD}" srcOrd="1" destOrd="0" presId="urn:microsoft.com/office/officeart/2017/3/layout/HorizontalPathTimeline"/>
    <dgm:cxn modelId="{C1E21435-73EF-4C33-BD94-8E22A07A1EC8}" type="presParOf" srcId="{8379F703-E439-46D9-B267-357C670911FD}" destId="{D31D3F77-A705-49FA-8C27-FA09EA89CA1D}" srcOrd="0" destOrd="0" presId="urn:microsoft.com/office/officeart/2017/3/layout/HorizontalPathTimeline"/>
    <dgm:cxn modelId="{A9686DED-1707-4D80-A590-CD6B5661E0F8}" type="presParOf" srcId="{8379F703-E439-46D9-B267-357C670911FD}" destId="{BF0C18B5-ADD2-4FA9-B30A-518DEF06DC79}" srcOrd="1" destOrd="0" presId="urn:microsoft.com/office/officeart/2017/3/layout/HorizontalPathTimeline"/>
    <dgm:cxn modelId="{5300E104-FB15-472A-A16D-188CA6C8773D}" type="presParOf" srcId="{7B8CA7D6-FBEA-47B2-9517-01904A4AC029}" destId="{BD092535-0AFD-495F-B657-3D8BB16B3591}" srcOrd="2" destOrd="0" presId="urn:microsoft.com/office/officeart/2017/3/layout/HorizontalPathTimeline"/>
    <dgm:cxn modelId="{23DF6C20-0362-437B-8992-16ADD5412743}" type="presParOf" srcId="{7B8CA7D6-FBEA-47B2-9517-01904A4AC029}" destId="{6727939D-F946-476E-BB89-6C52F8FD743F}" srcOrd="3" destOrd="0" presId="urn:microsoft.com/office/officeart/2017/3/layout/HorizontalPathTimeline"/>
    <dgm:cxn modelId="{785D5DF3-085C-4DA0-8ED9-E89AE4EAC900}" type="presParOf" srcId="{7B8CA7D6-FBEA-47B2-9517-01904A4AC029}" destId="{E3FDE8BD-56DF-4A34-8B9E-19948B607822}" srcOrd="4" destOrd="0" presId="urn:microsoft.com/office/officeart/2017/3/layout/HorizontalPathTimeline"/>
    <dgm:cxn modelId="{41EC6490-50FE-4645-A9BF-351195CA7AA3}" type="presParOf" srcId="{B4681EE3-94B4-4F3D-815E-EFBFE690CC80}" destId="{A9C3FAA6-9F49-48B3-8849-83EEC4D420DB}" srcOrd="3" destOrd="0" presId="urn:microsoft.com/office/officeart/2017/3/layout/HorizontalPathTimeline"/>
    <dgm:cxn modelId="{8DFF03BA-1A84-4ADD-AFA5-CD9BFDE720B7}" type="presParOf" srcId="{B4681EE3-94B4-4F3D-815E-EFBFE690CC80}" destId="{C34BB212-364E-48CC-AF84-F2665DD15D49}" srcOrd="4" destOrd="0" presId="urn:microsoft.com/office/officeart/2017/3/layout/HorizontalPathTimeline"/>
    <dgm:cxn modelId="{DFCDBA28-AD5B-45CE-97A7-7E8A3D35B7BD}" type="presParOf" srcId="{C34BB212-364E-48CC-AF84-F2665DD15D49}" destId="{2DF88DD2-FD58-4609-906A-6D2BA77F06AE}" srcOrd="0" destOrd="0" presId="urn:microsoft.com/office/officeart/2017/3/layout/HorizontalPathTimeline"/>
    <dgm:cxn modelId="{6B327F4C-6218-40A1-B272-FC0780A71BE0}" type="presParOf" srcId="{C34BB212-364E-48CC-AF84-F2665DD15D49}" destId="{F400B9DD-A7EA-4667-8D5A-E08D6B725913}" srcOrd="1" destOrd="0" presId="urn:microsoft.com/office/officeart/2017/3/layout/HorizontalPathTimeline"/>
    <dgm:cxn modelId="{B120CFAD-A815-414F-BF73-32C635EA123D}" type="presParOf" srcId="{F400B9DD-A7EA-4667-8D5A-E08D6B725913}" destId="{48D1816B-5B83-4FFE-AE0E-B9D5C4E08F12}" srcOrd="0" destOrd="0" presId="urn:microsoft.com/office/officeart/2017/3/layout/HorizontalPathTimeline"/>
    <dgm:cxn modelId="{CC8EBFE9-133B-44F4-ADD1-2043FC6B9B11}" type="presParOf" srcId="{F400B9DD-A7EA-4667-8D5A-E08D6B725913}" destId="{FFDFF272-D834-4DDA-A709-3D34E013CC90}" srcOrd="1" destOrd="0" presId="urn:microsoft.com/office/officeart/2017/3/layout/HorizontalPathTimeline"/>
    <dgm:cxn modelId="{4502252F-C40E-46AD-9C30-34745D852B05}" type="presParOf" srcId="{C34BB212-364E-48CC-AF84-F2665DD15D49}" destId="{C0B519AD-1A3C-41DE-A527-339358113766}" srcOrd="2" destOrd="0" presId="urn:microsoft.com/office/officeart/2017/3/layout/HorizontalPathTimeline"/>
    <dgm:cxn modelId="{80056B8E-3F82-4850-93FB-79F082681F29}" type="presParOf" srcId="{C34BB212-364E-48CC-AF84-F2665DD15D49}" destId="{430D6501-229D-458A-A54B-251EAEF2F96E}" srcOrd="3" destOrd="0" presId="urn:microsoft.com/office/officeart/2017/3/layout/HorizontalPathTimeline"/>
    <dgm:cxn modelId="{8B0BF090-965B-4147-8EC8-8E7E8F68AC49}" type="presParOf" srcId="{C34BB212-364E-48CC-AF84-F2665DD15D49}" destId="{FCD54A90-DB75-4E0B-9AF5-B8877DDE7D79}" srcOrd="4" destOrd="0" presId="urn:microsoft.com/office/officeart/2017/3/layout/HorizontalPath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898C6-129D-4878-AA9C-5D47BBC93924}">
      <dsp:nvSpPr>
        <dsp:cNvPr id="0" name=""/>
        <dsp:cNvSpPr/>
      </dsp:nvSpPr>
      <dsp:spPr>
        <a:xfrm>
          <a:off x="255269" y="1581270"/>
          <a:ext cx="2042159" cy="332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2000</a:t>
          </a:r>
        </a:p>
      </dsp:txBody>
      <dsp:txXfrm>
        <a:off x="255269" y="1581270"/>
        <a:ext cx="2042159" cy="332744"/>
      </dsp:txXfrm>
    </dsp:sp>
    <dsp:sp modelId="{DE6D5BBF-FA01-494D-A1BE-F41BC42F8817}">
      <dsp:nvSpPr>
        <dsp:cNvPr id="0" name=""/>
        <dsp:cNvSpPr/>
      </dsp:nvSpPr>
      <dsp:spPr>
        <a:xfrm>
          <a:off x="0" y="1413426"/>
          <a:ext cx="5105398" cy="1177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C6B1D8-9B3B-40A9-A4A9-ECC6E46DE6A1}">
      <dsp:nvSpPr>
        <dsp:cNvPr id="0" name=""/>
        <dsp:cNvSpPr/>
      </dsp:nvSpPr>
      <dsp:spPr>
        <a:xfrm>
          <a:off x="153161" y="0"/>
          <a:ext cx="2246375" cy="91283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889000">
            <a:lnSpc>
              <a:spcPct val="90000"/>
            </a:lnSpc>
            <a:spcBef>
              <a:spcPct val="0"/>
            </a:spcBef>
            <a:spcAft>
              <a:spcPct val="35000"/>
            </a:spcAft>
            <a:buNone/>
          </a:pPr>
          <a:r>
            <a:rPr lang="en-US" sz="2000" kern="1200" dirty="0"/>
            <a:t>AB 885 mandates OWTS standards</a:t>
          </a:r>
        </a:p>
      </dsp:txBody>
      <dsp:txXfrm>
        <a:off x="153161" y="0"/>
        <a:ext cx="2246375" cy="912837"/>
      </dsp:txXfrm>
    </dsp:sp>
    <dsp:sp modelId="{A9B58BAF-FBC7-455D-84CD-7E805E88DC56}">
      <dsp:nvSpPr>
        <dsp:cNvPr id="0" name=""/>
        <dsp:cNvSpPr/>
      </dsp:nvSpPr>
      <dsp:spPr>
        <a:xfrm>
          <a:off x="1276349" y="912837"/>
          <a:ext cx="0" cy="50058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C7507006-E8EB-4A91-BF82-3B399BA4033B}">
      <dsp:nvSpPr>
        <dsp:cNvPr id="0" name=""/>
        <dsp:cNvSpPr/>
      </dsp:nvSpPr>
      <dsp:spPr>
        <a:xfrm>
          <a:off x="1531619" y="1030623"/>
          <a:ext cx="2042159" cy="332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2012</a:t>
          </a:r>
        </a:p>
      </dsp:txBody>
      <dsp:txXfrm>
        <a:off x="1531619" y="1030623"/>
        <a:ext cx="2042159" cy="332744"/>
      </dsp:txXfrm>
    </dsp:sp>
    <dsp:sp modelId="{D31D3F77-A705-49FA-8C27-FA09EA89CA1D}">
      <dsp:nvSpPr>
        <dsp:cNvPr id="0" name=""/>
        <dsp:cNvSpPr/>
      </dsp:nvSpPr>
      <dsp:spPr>
        <a:xfrm>
          <a:off x="1429511" y="2031800"/>
          <a:ext cx="2246375" cy="91283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889000">
            <a:lnSpc>
              <a:spcPct val="90000"/>
            </a:lnSpc>
            <a:spcBef>
              <a:spcPct val="0"/>
            </a:spcBef>
            <a:spcAft>
              <a:spcPct val="35000"/>
            </a:spcAft>
            <a:buNone/>
          </a:pPr>
          <a:r>
            <a:rPr lang="en-US" sz="2000" kern="1200" dirty="0"/>
            <a:t>State Water Board adopts OWTS Policy</a:t>
          </a:r>
        </a:p>
      </dsp:txBody>
      <dsp:txXfrm>
        <a:off x="1429511" y="2031800"/>
        <a:ext cx="2246375" cy="912837"/>
      </dsp:txXfrm>
    </dsp:sp>
    <dsp:sp modelId="{BD092535-0AFD-495F-B657-3D8BB16B3591}">
      <dsp:nvSpPr>
        <dsp:cNvPr id="0" name=""/>
        <dsp:cNvSpPr/>
      </dsp:nvSpPr>
      <dsp:spPr>
        <a:xfrm>
          <a:off x="2552699" y="1531211"/>
          <a:ext cx="0" cy="50058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14D29096-86DB-4123-A34D-B2FC6B529BCD}">
      <dsp:nvSpPr>
        <dsp:cNvPr id="0" name=""/>
        <dsp:cNvSpPr/>
      </dsp:nvSpPr>
      <dsp:spPr>
        <a:xfrm>
          <a:off x="1239541" y="1435511"/>
          <a:ext cx="73615" cy="73615"/>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6727939D-F946-476E-BB89-6C52F8FD743F}">
      <dsp:nvSpPr>
        <dsp:cNvPr id="0" name=""/>
        <dsp:cNvSpPr/>
      </dsp:nvSpPr>
      <dsp:spPr>
        <a:xfrm>
          <a:off x="2515891" y="1435511"/>
          <a:ext cx="73615" cy="73615"/>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2DF88DD2-FD58-4609-906A-6D2BA77F06AE}">
      <dsp:nvSpPr>
        <dsp:cNvPr id="0" name=""/>
        <dsp:cNvSpPr/>
      </dsp:nvSpPr>
      <dsp:spPr>
        <a:xfrm>
          <a:off x="2807969" y="1581270"/>
          <a:ext cx="2042159" cy="332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2018</a:t>
          </a:r>
        </a:p>
      </dsp:txBody>
      <dsp:txXfrm>
        <a:off x="2807969" y="1581270"/>
        <a:ext cx="2042159" cy="332744"/>
      </dsp:txXfrm>
    </dsp:sp>
    <dsp:sp modelId="{48D1816B-5B83-4FFE-AE0E-B9D5C4E08F12}">
      <dsp:nvSpPr>
        <dsp:cNvPr id="0" name=""/>
        <dsp:cNvSpPr/>
      </dsp:nvSpPr>
      <dsp:spPr>
        <a:xfrm>
          <a:off x="2705861" y="0"/>
          <a:ext cx="2246375" cy="91283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889000">
            <a:lnSpc>
              <a:spcPct val="90000"/>
            </a:lnSpc>
            <a:spcBef>
              <a:spcPct val="0"/>
            </a:spcBef>
            <a:spcAft>
              <a:spcPct val="35000"/>
            </a:spcAft>
            <a:buNone/>
          </a:pPr>
          <a:r>
            <a:rPr lang="en-US" sz="2000" kern="1200" dirty="0"/>
            <a:t>Malibu LAMP manages Tier 2</a:t>
          </a:r>
        </a:p>
      </dsp:txBody>
      <dsp:txXfrm>
        <a:off x="2705861" y="0"/>
        <a:ext cx="2246375" cy="912837"/>
      </dsp:txXfrm>
    </dsp:sp>
    <dsp:sp modelId="{C0B519AD-1A3C-41DE-A527-339358113766}">
      <dsp:nvSpPr>
        <dsp:cNvPr id="0" name=""/>
        <dsp:cNvSpPr/>
      </dsp:nvSpPr>
      <dsp:spPr>
        <a:xfrm>
          <a:off x="3829049" y="912837"/>
          <a:ext cx="0" cy="50058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430D6501-229D-458A-A54B-251EAEF2F96E}">
      <dsp:nvSpPr>
        <dsp:cNvPr id="0" name=""/>
        <dsp:cNvSpPr/>
      </dsp:nvSpPr>
      <dsp:spPr>
        <a:xfrm>
          <a:off x="3792241" y="1435511"/>
          <a:ext cx="73615" cy="73615"/>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B419BE2-7569-4D1B-85EB-60DF0612D303}" type="datetimeFigureOut">
              <a:rPr lang="en-US" smtClean="0"/>
              <a:t>10/22/2024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F17999E-8729-4D85-AD64-0EBEABDB4340}" type="slidenum">
              <a:rPr lang="en-US" smtClean="0"/>
              <a:t>‹#›</a:t>
            </a:fld>
            <a:endParaRPr lang="en-US"/>
          </a:p>
        </p:txBody>
      </p:sp>
    </p:spTree>
    <p:extLst>
      <p:ext uri="{BB962C8B-B14F-4D97-AF65-F5344CB8AC3E}">
        <p14:creationId xmlns:p14="http://schemas.microsoft.com/office/powerpoint/2010/main" val="1536844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(YB) Good afternoon, and welcome to our annual OWTS Practitioner Meeting. I’m Yolanda Bundy, the Environmental Sustainability Director and Building Official for the City of Malibu. It’s been a pleasure working with all of you. Today, we’ll be discussing the City’s OWTS regulations, with a detailed review of the key codes and best practices. (next slide)</a:t>
            </a:r>
          </a:p>
          <a:p>
            <a:endParaRPr lang="en-US" dirty="0"/>
          </a:p>
        </p:txBody>
      </p:sp>
      <p:sp>
        <p:nvSpPr>
          <p:cNvPr id="4" name="Slide Number Placeholder 3"/>
          <p:cNvSpPr>
            <a:spLocks noGrp="1"/>
          </p:cNvSpPr>
          <p:nvPr>
            <p:ph type="sldNum" sz="quarter" idx="5"/>
          </p:nvPr>
        </p:nvSpPr>
        <p:spPr/>
        <p:txBody>
          <a:bodyPr/>
          <a:lstStyle/>
          <a:p>
            <a:fld id="{7F17999E-8729-4D85-AD64-0EBEABDB4340}" type="slidenum">
              <a:rPr lang="en-US" smtClean="0"/>
              <a:t>1</a:t>
            </a:fld>
            <a:endParaRPr lang="en-US"/>
          </a:p>
        </p:txBody>
      </p:sp>
    </p:spTree>
    <p:extLst>
      <p:ext uri="{BB962C8B-B14F-4D97-AF65-F5344CB8AC3E}">
        <p14:creationId xmlns:p14="http://schemas.microsoft.com/office/powerpoint/2010/main" val="3861544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highlight>
                  <a:srgbClr val="FFFFFF"/>
                </a:highlight>
                <a:latin typeface="freight-sans-pro"/>
              </a:rPr>
              <a:t>Next, let’s look into the requirements to be a Designer. You must be either a California-registered civil engineer, professional geologist, or environmental health specialist and submit proof of licensing. We have received a few applications from out-of-state professionals but cannot approve them since they are not registered in California. Next, like the Installers, a designer must complete a written or field exam related to designing OWTS administered by the City or an approved 3</a:t>
            </a:r>
            <a:r>
              <a:rPr lang="en-US" b="0" i="0" baseline="30000" dirty="0">
                <a:solidFill>
                  <a:srgbClr val="333333"/>
                </a:solidFill>
                <a:effectLst/>
                <a:highlight>
                  <a:srgbClr val="FFFFFF"/>
                </a:highlight>
                <a:latin typeface="freight-sans-pro"/>
              </a:rPr>
              <a:t>rd</a:t>
            </a:r>
            <a:r>
              <a:rPr lang="en-US" b="0" i="0" dirty="0">
                <a:solidFill>
                  <a:srgbClr val="333333"/>
                </a:solidFill>
                <a:effectLst/>
                <a:highlight>
                  <a:srgbClr val="FFFFFF"/>
                </a:highlight>
                <a:latin typeface="freight-sans-pro"/>
              </a:rPr>
              <a:t> party. You’ll need to complete a training program related to OWTS design, OR document 2-years of experience working with a City-Registered Designer. </a:t>
            </a:r>
          </a:p>
          <a:p>
            <a:r>
              <a:rPr lang="en-US" b="0" i="0" dirty="0">
                <a:solidFill>
                  <a:srgbClr val="333333"/>
                </a:solidFill>
                <a:effectLst/>
                <a:highlight>
                  <a:srgbClr val="FFFFFF"/>
                </a:highlight>
                <a:latin typeface="freight-sans-pro"/>
              </a:rPr>
              <a:t>**IMPORTANT: In order to renew your City-Registered OWTS Designer certificate, you’ll need to demonstrate a minimum of 8 hours of educational courses approved by the City prior to your certificate expiring. In total, 16 hours of required class time may be averaged over two consecutive years, and a certificate of course completion must be sent over. </a:t>
            </a:r>
          </a:p>
          <a:p>
            <a:r>
              <a:rPr lang="en-US" b="0" i="0" dirty="0">
                <a:solidFill>
                  <a:srgbClr val="333333"/>
                </a:solidFill>
                <a:effectLst/>
                <a:highlight>
                  <a:srgbClr val="FFFFFF"/>
                </a:highlight>
                <a:latin typeface="freight-sans-pro"/>
              </a:rPr>
              <a:t>If you’re a new Designer, you can get provisional registration by showing 2-years of experience actively designing </a:t>
            </a:r>
            <a:r>
              <a:rPr lang="en-US" b="0" i="0" u="sng" dirty="0">
                <a:solidFill>
                  <a:srgbClr val="333333"/>
                </a:solidFill>
                <a:effectLst/>
                <a:highlight>
                  <a:srgbClr val="FFFFFF"/>
                </a:highlight>
                <a:latin typeface="freight-sans-pro"/>
              </a:rPr>
              <a:t>advanced</a:t>
            </a:r>
            <a:r>
              <a:rPr lang="en-US" b="0" i="0" u="none" dirty="0">
                <a:solidFill>
                  <a:srgbClr val="333333"/>
                </a:solidFill>
                <a:effectLst/>
                <a:highlight>
                  <a:srgbClr val="FFFFFF"/>
                </a:highlight>
                <a:latin typeface="freight-sans-pro"/>
              </a:rPr>
              <a:t> OWTS under a City-registered Designer or PE. To get fully registered, you will need to submit 5 or more </a:t>
            </a:r>
            <a:r>
              <a:rPr lang="en-US" b="0" i="0" u="sng" dirty="0">
                <a:solidFill>
                  <a:srgbClr val="333333"/>
                </a:solidFill>
                <a:effectLst/>
                <a:highlight>
                  <a:srgbClr val="FFFFFF"/>
                </a:highlight>
                <a:latin typeface="freight-sans-pro"/>
              </a:rPr>
              <a:t>advanced</a:t>
            </a:r>
            <a:r>
              <a:rPr lang="en-US" b="0" i="0" u="none" dirty="0">
                <a:solidFill>
                  <a:srgbClr val="333333"/>
                </a:solidFill>
                <a:effectLst/>
                <a:highlight>
                  <a:srgbClr val="FFFFFF"/>
                </a:highlight>
                <a:latin typeface="freight-sans-pro"/>
              </a:rPr>
              <a:t> OWTS designs, and oversee construction of these systems that demonstrate your competency to the City.</a:t>
            </a:r>
            <a:endParaRPr lang="en-US" b="0" i="0" dirty="0">
              <a:solidFill>
                <a:srgbClr val="333333"/>
              </a:solidFill>
              <a:effectLst/>
              <a:highlight>
                <a:srgbClr val="FFFFFF"/>
              </a:highlight>
              <a:latin typeface="freight-sans-pro"/>
            </a:endParaRPr>
          </a:p>
        </p:txBody>
      </p:sp>
      <p:sp>
        <p:nvSpPr>
          <p:cNvPr id="4" name="Slide Number Placeholder 3"/>
          <p:cNvSpPr>
            <a:spLocks noGrp="1"/>
          </p:cNvSpPr>
          <p:nvPr>
            <p:ph type="sldNum" sz="quarter" idx="5"/>
          </p:nvPr>
        </p:nvSpPr>
        <p:spPr/>
        <p:txBody>
          <a:bodyPr/>
          <a:lstStyle/>
          <a:p>
            <a:fld id="{7F17999E-8729-4D85-AD64-0EBEABDB4340}" type="slidenum">
              <a:rPr lang="en-US" smtClean="0"/>
              <a:t>10</a:t>
            </a:fld>
            <a:endParaRPr lang="en-US"/>
          </a:p>
        </p:txBody>
      </p:sp>
    </p:spTree>
    <p:extLst>
      <p:ext uri="{BB962C8B-B14F-4D97-AF65-F5344CB8AC3E}">
        <p14:creationId xmlns:p14="http://schemas.microsoft.com/office/powerpoint/2010/main" val="1563542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highlight>
                  <a:srgbClr val="FFFFFF"/>
                </a:highlight>
                <a:latin typeface="freight-sans-pro"/>
              </a:rPr>
              <a:t>Next are the registered Operation, Monitoring, and Maintenance Specialists, or OM&amp;M. Each time monitoring, maintenance, or operations have been done, the City must be notified in writing within 15 days. If you are terminating service, provide notification to the City within 15 days. We are receiving these notices from just one company. These notifications are important so we have a record of the OWTS OM&amp;M on file in case something happens and know who to contact.</a:t>
            </a:r>
          </a:p>
          <a:p>
            <a:endParaRPr lang="en-US" b="0" i="0" dirty="0">
              <a:solidFill>
                <a:srgbClr val="333333"/>
              </a:solidFill>
              <a:effectLst/>
              <a:highlight>
                <a:srgbClr val="FFFFFF"/>
              </a:highlight>
              <a:latin typeface="freight-sans-pro"/>
            </a:endParaRPr>
          </a:p>
          <a:p>
            <a:r>
              <a:rPr lang="en-US" b="0" i="0" dirty="0">
                <a:solidFill>
                  <a:srgbClr val="333333"/>
                </a:solidFill>
                <a:effectLst/>
                <a:highlight>
                  <a:srgbClr val="FFFFFF"/>
                </a:highlight>
                <a:latin typeface="freight-sans-pro"/>
              </a:rPr>
              <a:t>For newly registered OM&amp;M or those re-registering when the certificate has lapsed, we need a written or field exam demonstrating knowledge of OWTS principles administered by the city or a third-party entity approved by the city. You will also need to demonstrate 2-years of experience by either (1) providing operational oversight and maintenance of advanced OWTS within the city evidenced by maintenance contracts, (2) working with a registered OM&amp;M, (3) working as a registered Designer, or (4) provide a reference letter from a recognized manufacturer of supplemental treatment system equipment attesting to your ability to operate and maintain advanced OWTS.</a:t>
            </a:r>
          </a:p>
        </p:txBody>
      </p:sp>
      <p:sp>
        <p:nvSpPr>
          <p:cNvPr id="4" name="Slide Number Placeholder 3"/>
          <p:cNvSpPr>
            <a:spLocks noGrp="1"/>
          </p:cNvSpPr>
          <p:nvPr>
            <p:ph type="sldNum" sz="quarter" idx="5"/>
          </p:nvPr>
        </p:nvSpPr>
        <p:spPr/>
        <p:txBody>
          <a:bodyPr/>
          <a:lstStyle/>
          <a:p>
            <a:fld id="{7F17999E-8729-4D85-AD64-0EBEABDB4340}" type="slidenum">
              <a:rPr lang="en-US" smtClean="0"/>
              <a:t>11</a:t>
            </a:fld>
            <a:endParaRPr lang="en-US"/>
          </a:p>
        </p:txBody>
      </p:sp>
    </p:spTree>
    <p:extLst>
      <p:ext uri="{BB962C8B-B14F-4D97-AF65-F5344CB8AC3E}">
        <p14:creationId xmlns:p14="http://schemas.microsoft.com/office/powerpoint/2010/main" val="1043641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highlight>
                  <a:srgbClr val="FFFFFF"/>
                </a:highlight>
                <a:latin typeface="freight-sans-pro"/>
              </a:rPr>
              <a:t>To be a City-Registered OWTS Inspector, you must hold a license as either a California-registered certified engineering geologist, geotechnical engineer, civil engineer, environmental health specialist, or licensed contractor with an A or C-42 license.  New inspectors or those re-registering must attend an OWTS inspection training with the City to understand how to complete the OWTS inspection form and City’s Guidelines for the Inspection of OWTS.”</a:t>
            </a:r>
          </a:p>
          <a:p>
            <a:endParaRPr lang="en-US" b="0" i="0" dirty="0">
              <a:solidFill>
                <a:srgbClr val="333333"/>
              </a:solidFill>
              <a:effectLst/>
              <a:highlight>
                <a:srgbClr val="FFFFFF"/>
              </a:highlight>
              <a:latin typeface="freight-sans-pro"/>
            </a:endParaRPr>
          </a:p>
          <a:p>
            <a:r>
              <a:rPr lang="en-US" b="0" i="0" dirty="0">
                <a:solidFill>
                  <a:srgbClr val="333333"/>
                </a:solidFill>
                <a:effectLst/>
                <a:highlight>
                  <a:srgbClr val="FFFFFF"/>
                </a:highlight>
                <a:latin typeface="freight-sans-pro"/>
              </a:rPr>
              <a:t>**IMPORTANT: In order to renew your City-Registered OWTS Installer certificate, you’ll need to demonstrate a minimum of 4 hours of educational courses approved by the City prior to your certificate expiring. In total, 8 hours of required class time may be averaged over two consecutive years, and a certificate of course completion must be sent over by the instructor, sponsor, or institution of the course. Simply speaking, your OWTS installer certification is active for two years. You’ll need to show 4 hours to CEUs right before renewal, and complete the remaining 4 hours the next year. </a:t>
            </a:r>
          </a:p>
        </p:txBody>
      </p:sp>
      <p:sp>
        <p:nvSpPr>
          <p:cNvPr id="4" name="Slide Number Placeholder 3"/>
          <p:cNvSpPr>
            <a:spLocks noGrp="1"/>
          </p:cNvSpPr>
          <p:nvPr>
            <p:ph type="sldNum" sz="quarter" idx="5"/>
          </p:nvPr>
        </p:nvSpPr>
        <p:spPr/>
        <p:txBody>
          <a:bodyPr/>
          <a:lstStyle/>
          <a:p>
            <a:fld id="{7F17999E-8729-4D85-AD64-0EBEABDB4340}" type="slidenum">
              <a:rPr lang="en-US" smtClean="0"/>
              <a:t>12</a:t>
            </a:fld>
            <a:endParaRPr lang="en-US"/>
          </a:p>
        </p:txBody>
      </p:sp>
    </p:spTree>
    <p:extLst>
      <p:ext uri="{BB962C8B-B14F-4D97-AF65-F5344CB8AC3E}">
        <p14:creationId xmlns:p14="http://schemas.microsoft.com/office/powerpoint/2010/main" val="756869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333333"/>
                </a:solidFill>
                <a:effectLst/>
                <a:latin typeface="freight-sans-pro"/>
              </a:rPr>
              <a:t>The City can (</a:t>
            </a:r>
            <a:r>
              <a:rPr lang="en-US" b="0" i="1" dirty="0">
                <a:solidFill>
                  <a:srgbClr val="333333"/>
                </a:solidFill>
                <a:effectLst/>
                <a:latin typeface="freight-sans-pro"/>
              </a:rPr>
              <a:t>space bar) </a:t>
            </a:r>
            <a:r>
              <a:rPr lang="en-US" b="0" i="0" dirty="0">
                <a:solidFill>
                  <a:srgbClr val="333333"/>
                </a:solidFill>
                <a:effectLst/>
                <a:latin typeface="freight-sans-pro"/>
              </a:rPr>
              <a:t>suspend a certificate for up to 90 days. The certificate would be suspended due to incompetency, negligence, misrepresentation, or failure to comply with requirements in MMC 5.38. </a:t>
            </a:r>
          </a:p>
          <a:p>
            <a:pPr algn="just"/>
            <a:r>
              <a:rPr lang="en-US" b="0" i="0" dirty="0">
                <a:solidFill>
                  <a:srgbClr val="333333"/>
                </a:solidFill>
                <a:effectLst/>
                <a:latin typeface="freight-sans-pro"/>
              </a:rPr>
              <a:t>Your certificate could be revoked for up to 1 year for serious or repeated violations of any of the requirements of MMC 5.38. If your certificate has been revoked, then you cannot reapply until 1 year from the revocation date.</a:t>
            </a:r>
            <a:endParaRPr lang="en-US" dirty="0"/>
          </a:p>
        </p:txBody>
      </p:sp>
      <p:sp>
        <p:nvSpPr>
          <p:cNvPr id="4" name="Slide Number Placeholder 3"/>
          <p:cNvSpPr>
            <a:spLocks noGrp="1"/>
          </p:cNvSpPr>
          <p:nvPr>
            <p:ph type="sldNum" sz="quarter" idx="5"/>
          </p:nvPr>
        </p:nvSpPr>
        <p:spPr/>
        <p:txBody>
          <a:bodyPr/>
          <a:lstStyle/>
          <a:p>
            <a:fld id="{7F17999E-8729-4D85-AD64-0EBEABDB4340}" type="slidenum">
              <a:rPr lang="en-US" smtClean="0"/>
              <a:t>13</a:t>
            </a:fld>
            <a:endParaRPr lang="en-US"/>
          </a:p>
        </p:txBody>
      </p:sp>
    </p:spTree>
    <p:extLst>
      <p:ext uri="{BB962C8B-B14F-4D97-AF65-F5344CB8AC3E}">
        <p14:creationId xmlns:p14="http://schemas.microsoft.com/office/powerpoint/2010/main" val="1101455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333333"/>
                </a:solidFill>
                <a:effectLst/>
                <a:latin typeface="freight-sans-pro"/>
              </a:rPr>
              <a:t>OK, now that we have gone through the requirements to be a City-registered OWTS practitioner, let’s run through a few scenarios to determine if these people are qualified. For this first scenario (read screen). </a:t>
            </a:r>
            <a:endParaRPr lang="en-US" dirty="0"/>
          </a:p>
        </p:txBody>
      </p:sp>
      <p:sp>
        <p:nvSpPr>
          <p:cNvPr id="4" name="Slide Number Placeholder 3"/>
          <p:cNvSpPr>
            <a:spLocks noGrp="1"/>
          </p:cNvSpPr>
          <p:nvPr>
            <p:ph type="sldNum" sz="quarter" idx="5"/>
          </p:nvPr>
        </p:nvSpPr>
        <p:spPr/>
        <p:txBody>
          <a:bodyPr/>
          <a:lstStyle/>
          <a:p>
            <a:fld id="{7F17999E-8729-4D85-AD64-0EBEABDB4340}" type="slidenum">
              <a:rPr lang="en-US" smtClean="0"/>
              <a:t>14</a:t>
            </a:fld>
            <a:endParaRPr lang="en-US"/>
          </a:p>
        </p:txBody>
      </p:sp>
    </p:spTree>
    <p:extLst>
      <p:ext uri="{BB962C8B-B14F-4D97-AF65-F5344CB8AC3E}">
        <p14:creationId xmlns:p14="http://schemas.microsoft.com/office/powerpoint/2010/main" val="3063638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333333"/>
                </a:solidFill>
                <a:effectLst/>
                <a:latin typeface="freight-sans-pro"/>
              </a:rPr>
              <a:t>(read screen)</a:t>
            </a:r>
            <a:endParaRPr lang="en-US" dirty="0"/>
          </a:p>
        </p:txBody>
      </p:sp>
      <p:sp>
        <p:nvSpPr>
          <p:cNvPr id="4" name="Slide Number Placeholder 3"/>
          <p:cNvSpPr>
            <a:spLocks noGrp="1"/>
          </p:cNvSpPr>
          <p:nvPr>
            <p:ph type="sldNum" sz="quarter" idx="5"/>
          </p:nvPr>
        </p:nvSpPr>
        <p:spPr/>
        <p:txBody>
          <a:bodyPr/>
          <a:lstStyle/>
          <a:p>
            <a:fld id="{7F17999E-8729-4D85-AD64-0EBEABDB4340}" type="slidenum">
              <a:rPr lang="en-US" smtClean="0"/>
              <a:t>15</a:t>
            </a:fld>
            <a:endParaRPr lang="en-US"/>
          </a:p>
        </p:txBody>
      </p:sp>
    </p:spTree>
    <p:extLst>
      <p:ext uri="{BB962C8B-B14F-4D97-AF65-F5344CB8AC3E}">
        <p14:creationId xmlns:p14="http://schemas.microsoft.com/office/powerpoint/2010/main" val="2299331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dirty="0">
                <a:solidFill>
                  <a:srgbClr val="333333"/>
                </a:solidFill>
                <a:effectLst/>
                <a:latin typeface="freight-sans-pro"/>
              </a:rPr>
              <a:t>(read screen)</a:t>
            </a:r>
            <a:endParaRPr lang="en-US" dirty="0"/>
          </a:p>
        </p:txBody>
      </p:sp>
      <p:sp>
        <p:nvSpPr>
          <p:cNvPr id="4" name="Slide Number Placeholder 3"/>
          <p:cNvSpPr>
            <a:spLocks noGrp="1"/>
          </p:cNvSpPr>
          <p:nvPr>
            <p:ph type="sldNum" sz="quarter" idx="5"/>
          </p:nvPr>
        </p:nvSpPr>
        <p:spPr/>
        <p:txBody>
          <a:bodyPr/>
          <a:lstStyle/>
          <a:p>
            <a:fld id="{7F17999E-8729-4D85-AD64-0EBEABDB4340}" type="slidenum">
              <a:rPr lang="en-US" smtClean="0"/>
              <a:t>16</a:t>
            </a:fld>
            <a:endParaRPr lang="en-US"/>
          </a:p>
        </p:txBody>
      </p:sp>
    </p:spTree>
    <p:extLst>
      <p:ext uri="{BB962C8B-B14F-4D97-AF65-F5344CB8AC3E}">
        <p14:creationId xmlns:p14="http://schemas.microsoft.com/office/powerpoint/2010/main" val="4140190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now for the next topic, we are going to highlight requirements related to new and existing OWTS and new construction projects. </a:t>
            </a:r>
          </a:p>
        </p:txBody>
      </p:sp>
      <p:sp>
        <p:nvSpPr>
          <p:cNvPr id="4" name="Slide Number Placeholder 3"/>
          <p:cNvSpPr>
            <a:spLocks noGrp="1"/>
          </p:cNvSpPr>
          <p:nvPr>
            <p:ph type="sldNum" sz="quarter" idx="5"/>
          </p:nvPr>
        </p:nvSpPr>
        <p:spPr/>
        <p:txBody>
          <a:bodyPr/>
          <a:lstStyle/>
          <a:p>
            <a:fld id="{7F17999E-8729-4D85-AD64-0EBEABDB4340}" type="slidenum">
              <a:rPr lang="en-US" smtClean="0"/>
              <a:t>17</a:t>
            </a:fld>
            <a:endParaRPr lang="en-US"/>
          </a:p>
        </p:txBody>
      </p:sp>
    </p:spTree>
    <p:extLst>
      <p:ext uri="{BB962C8B-B14F-4D97-AF65-F5344CB8AC3E}">
        <p14:creationId xmlns:p14="http://schemas.microsoft.com/office/powerpoint/2010/main" val="3391233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highlight>
                  <a:srgbClr val="FFFFFF"/>
                </a:highlight>
                <a:latin typeface="freight-sans-pro"/>
              </a:rPr>
              <a:t>To start, let’s look at different scenarios that could trigger installing a new OWTS. First, a new OWTS must be installed when the property is increasing flow by adding bedrooms or drainage fixture units. Secondly, if a property already had one replacement to their OWTS and now requires another repair, then a new system is required. We’re seeing properties that had a septic tank replacement in the past, and now their pits are failing and request installing the futures. This would count as 2 repairs, and therefore requires an application for a new advanced OWTS. </a:t>
            </a:r>
          </a:p>
          <a:p>
            <a:r>
              <a:rPr lang="en-US" b="0" i="0" dirty="0">
                <a:solidFill>
                  <a:srgbClr val="333333"/>
                </a:solidFill>
                <a:effectLst/>
                <a:highlight>
                  <a:srgbClr val="FFFFFF"/>
                </a:highlight>
                <a:latin typeface="freight-sans-pro"/>
              </a:rPr>
              <a:t>This last item is important because it has come up a few times. Designers, when a commercial or multifamily property is newly constructed </a:t>
            </a:r>
            <a:r>
              <a:rPr lang="en-US" b="0" i="0" u="sng" dirty="0">
                <a:solidFill>
                  <a:srgbClr val="333333"/>
                </a:solidFill>
                <a:effectLst/>
                <a:highlight>
                  <a:srgbClr val="FFFFFF"/>
                </a:highlight>
                <a:latin typeface="freight-sans-pro"/>
              </a:rPr>
              <a:t>or renovated</a:t>
            </a:r>
            <a:r>
              <a:rPr lang="en-US" b="0" i="0" u="none" dirty="0">
                <a:solidFill>
                  <a:srgbClr val="333333"/>
                </a:solidFill>
                <a:effectLst/>
                <a:highlight>
                  <a:srgbClr val="FFFFFF"/>
                </a:highlight>
                <a:latin typeface="freight-sans-pro"/>
              </a:rPr>
              <a:t>, a new advanced OWTS is required. </a:t>
            </a:r>
            <a:endParaRPr lang="en-US" b="0" i="0" dirty="0">
              <a:solidFill>
                <a:srgbClr val="333333"/>
              </a:solidFill>
              <a:effectLst/>
              <a:highlight>
                <a:srgbClr val="FFFFFF"/>
              </a:highlight>
              <a:latin typeface="freight-sans-pro"/>
            </a:endParaRPr>
          </a:p>
        </p:txBody>
      </p:sp>
      <p:sp>
        <p:nvSpPr>
          <p:cNvPr id="4" name="Slide Number Placeholder 3"/>
          <p:cNvSpPr>
            <a:spLocks noGrp="1"/>
          </p:cNvSpPr>
          <p:nvPr>
            <p:ph type="sldNum" sz="quarter" idx="5"/>
          </p:nvPr>
        </p:nvSpPr>
        <p:spPr/>
        <p:txBody>
          <a:bodyPr/>
          <a:lstStyle/>
          <a:p>
            <a:fld id="{7F17999E-8729-4D85-AD64-0EBEABDB4340}" type="slidenum">
              <a:rPr lang="en-US" smtClean="0"/>
              <a:t>18</a:t>
            </a:fld>
            <a:endParaRPr lang="en-US"/>
          </a:p>
        </p:txBody>
      </p:sp>
    </p:spTree>
    <p:extLst>
      <p:ext uri="{BB962C8B-B14F-4D97-AF65-F5344CB8AC3E}">
        <p14:creationId xmlns:p14="http://schemas.microsoft.com/office/powerpoint/2010/main" val="2879724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If you’re putting in a new OWTS, the requirements are listed on our website at MalibuCity.org/nowts. We won’t dive too much into this as the Designers in this room are well-versed in the submittal process.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 just want to highlight that the main codes that should be reviewed during the design process are listed here. This includes the Malibu Municipal Code Chapter 15.40, 15.42, 15.44, the City’s OWTS Manual, and the Statewide OWTS Policy.</a:t>
            </a:r>
            <a:endParaRPr lang="en-US" dirty="0"/>
          </a:p>
        </p:txBody>
      </p:sp>
      <p:sp>
        <p:nvSpPr>
          <p:cNvPr id="4" name="Slide Number Placeholder 3"/>
          <p:cNvSpPr>
            <a:spLocks noGrp="1"/>
          </p:cNvSpPr>
          <p:nvPr>
            <p:ph type="sldNum" sz="quarter" idx="5"/>
          </p:nvPr>
        </p:nvSpPr>
        <p:spPr/>
        <p:txBody>
          <a:bodyPr/>
          <a:lstStyle/>
          <a:p>
            <a:fld id="{7F17999E-8729-4D85-AD64-0EBEABDB4340}" type="slidenum">
              <a:rPr lang="en-US" smtClean="0"/>
              <a:t>19</a:t>
            </a:fld>
            <a:endParaRPr lang="en-US"/>
          </a:p>
        </p:txBody>
      </p:sp>
    </p:spTree>
    <p:extLst>
      <p:ext uri="{BB962C8B-B14F-4D97-AF65-F5344CB8AC3E}">
        <p14:creationId xmlns:p14="http://schemas.microsoft.com/office/powerpoint/2010/main" val="94611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(YB) Let’s take a look at our agenda for today’s presentation. I’ll outline the primary goals of today’s meeting, so we know what to focus on and what we aim to achieve by the end of our session. We’ll start with an introduction of our Environmental team, then look at the regulatory framework required for our septic systems. Next, we’ll review the specific requirements and responsibilities for you as our OWTS practitioners. and for our septic systems. Then, we will discuss requirements for OWTS construction and maintenance. We will also provide an update on recent changes to our codes and regulations. We’ll talk about best practices. And lastly, we’ll open the floor for questions. I look forward to a productive session with you. Let’s get started! (next slide)</a:t>
            </a:r>
          </a:p>
          <a:p>
            <a:endParaRPr lang="en-US" dirty="0"/>
          </a:p>
        </p:txBody>
      </p:sp>
      <p:sp>
        <p:nvSpPr>
          <p:cNvPr id="4" name="Slide Number Placeholder 3"/>
          <p:cNvSpPr>
            <a:spLocks noGrp="1"/>
          </p:cNvSpPr>
          <p:nvPr>
            <p:ph type="sldNum" sz="quarter" idx="5"/>
          </p:nvPr>
        </p:nvSpPr>
        <p:spPr/>
        <p:txBody>
          <a:bodyPr/>
          <a:lstStyle/>
          <a:p>
            <a:fld id="{7F17999E-8729-4D85-AD64-0EBEABDB4340}" type="slidenum">
              <a:rPr lang="en-US" smtClean="0"/>
              <a:t>2</a:t>
            </a:fld>
            <a:endParaRPr lang="en-US"/>
          </a:p>
        </p:txBody>
      </p:sp>
    </p:spTree>
    <p:extLst>
      <p:ext uri="{BB962C8B-B14F-4D97-AF65-F5344CB8AC3E}">
        <p14:creationId xmlns:p14="http://schemas.microsoft.com/office/powerpoint/2010/main" val="2384397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 new OWTS plan that was previously reviewed. To avoid getting these corrections in your next submittals, we are going to outline some of the corrections we are always issuing. For one, show the existing septic system that is going to be abandoned, and clearly label it on the plans. This helps us issue the OWTS abandonment permit, and helps the field team locate the system that needs to be abandoned. Next, show all components of the new OWTS that you’re designing, including the lines of connection and if there’s going to be a pump station. A few septic projects have been stopped onsite because the elevation change required a pump station, but there weren’t any on the plans, so the project went back to Planning for re-review. Let’s avoid the delay by showing the pump station on the plans if there’s going to be an elevation change and gravity-fed is impossible.</a:t>
            </a:r>
          </a:p>
          <a:p>
            <a:endParaRPr lang="en-US" dirty="0"/>
          </a:p>
          <a:p>
            <a:r>
              <a:rPr lang="en-US" dirty="0"/>
              <a:t>Lastly, the Environmental Health approval is valid for 1 year. We may grant 2 extensions up to 180 days, at the discretion of the Administrator and Building Official. It is pertinent to pull permits within this timeframe, otherwise the project may expire and require resubmittal and review. </a:t>
            </a:r>
          </a:p>
        </p:txBody>
      </p:sp>
      <p:sp>
        <p:nvSpPr>
          <p:cNvPr id="4" name="Slide Number Placeholder 3"/>
          <p:cNvSpPr>
            <a:spLocks noGrp="1"/>
          </p:cNvSpPr>
          <p:nvPr>
            <p:ph type="sldNum" sz="quarter" idx="5"/>
          </p:nvPr>
        </p:nvSpPr>
        <p:spPr/>
        <p:txBody>
          <a:bodyPr/>
          <a:lstStyle/>
          <a:p>
            <a:fld id="{7F17999E-8729-4D85-AD64-0EBEABDB4340}" type="slidenum">
              <a:rPr lang="en-US" smtClean="0"/>
              <a:t>20</a:t>
            </a:fld>
            <a:endParaRPr lang="en-US"/>
          </a:p>
        </p:txBody>
      </p:sp>
    </p:spTree>
    <p:extLst>
      <p:ext uri="{BB962C8B-B14F-4D97-AF65-F5344CB8AC3E}">
        <p14:creationId xmlns:p14="http://schemas.microsoft.com/office/powerpoint/2010/main" val="3849147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issue coming up frequently are the OWTS setbacks. This table shows the horizontal distance that must be met between different site features and OWTS components. We are going to highlight a few that have been coming up.</a:t>
            </a:r>
          </a:p>
          <a:p>
            <a:endParaRPr lang="en-US" dirty="0"/>
          </a:p>
          <a:p>
            <a:r>
              <a:rPr lang="en-US" dirty="0"/>
              <a:t>(space) First are setbacks to the property line. A septic tank and dispersal trench or bed must be 5’ away from the property line, and a seepage pit must be 8’ away. </a:t>
            </a:r>
          </a:p>
          <a:p>
            <a:pPr defTabSz="931774">
              <a:defRPr/>
            </a:pPr>
            <a:r>
              <a:rPr lang="en-US" dirty="0"/>
              <a:t>(space) Next, we need to maintain setbacks to all trees, not just protected trees. This is to prevent root infestation to the OWTS. Keep 10’ away between trees to tanks or pits. </a:t>
            </a:r>
          </a:p>
          <a:p>
            <a:r>
              <a:rPr lang="en-US" dirty="0"/>
              <a:t>(space) Lastly, streams must be 100’ from tanks and dispersal beds, and 150’ away from seepage pits.</a:t>
            </a:r>
          </a:p>
          <a:p>
            <a:endParaRPr lang="en-US" dirty="0"/>
          </a:p>
          <a:p>
            <a:r>
              <a:rPr lang="en-US" dirty="0"/>
              <a:t>When you’re submitting, it’s helpful to clearly draw in the distance between the OWTS component to the closest site features to show that the setbacks are being met. Add in a bar scale and north arrow to your plans, too.</a:t>
            </a:r>
          </a:p>
        </p:txBody>
      </p:sp>
      <p:sp>
        <p:nvSpPr>
          <p:cNvPr id="4" name="Slide Number Placeholder 3"/>
          <p:cNvSpPr>
            <a:spLocks noGrp="1"/>
          </p:cNvSpPr>
          <p:nvPr>
            <p:ph type="sldNum" sz="quarter" idx="5"/>
          </p:nvPr>
        </p:nvSpPr>
        <p:spPr/>
        <p:txBody>
          <a:bodyPr/>
          <a:lstStyle/>
          <a:p>
            <a:fld id="{7F17999E-8729-4D85-AD64-0EBEABDB4340}" type="slidenum">
              <a:rPr lang="en-US" smtClean="0"/>
              <a:t>21</a:t>
            </a:fld>
            <a:endParaRPr lang="en-US"/>
          </a:p>
        </p:txBody>
      </p:sp>
    </p:spTree>
    <p:extLst>
      <p:ext uri="{BB962C8B-B14F-4D97-AF65-F5344CB8AC3E}">
        <p14:creationId xmlns:p14="http://schemas.microsoft.com/office/powerpoint/2010/main" val="1198041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discuss the installation and construction of septic systems. We are going to highlight some issues and situations that have come up this year about this topic.</a:t>
            </a:r>
          </a:p>
        </p:txBody>
      </p:sp>
      <p:sp>
        <p:nvSpPr>
          <p:cNvPr id="4" name="Slide Number Placeholder 3"/>
          <p:cNvSpPr>
            <a:spLocks noGrp="1"/>
          </p:cNvSpPr>
          <p:nvPr>
            <p:ph type="sldNum" sz="quarter" idx="5"/>
          </p:nvPr>
        </p:nvSpPr>
        <p:spPr/>
        <p:txBody>
          <a:bodyPr/>
          <a:lstStyle/>
          <a:p>
            <a:fld id="{7F17999E-8729-4D85-AD64-0EBEABDB4340}" type="slidenum">
              <a:rPr lang="en-US" smtClean="0"/>
              <a:t>22</a:t>
            </a:fld>
            <a:endParaRPr lang="en-US"/>
          </a:p>
        </p:txBody>
      </p:sp>
    </p:spTree>
    <p:extLst>
      <p:ext uri="{BB962C8B-B14F-4D97-AF65-F5344CB8AC3E}">
        <p14:creationId xmlns:p14="http://schemas.microsoft.com/office/powerpoint/2010/main" val="1909870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One topic that has come up a few times this year is the addition of a pump station after the new OWTS plans or construction plans have been reviewed and the permit has been issued. Once in the field, it becomes obvious that the waste from the residence will need to be pumped up to the tank. However, it’s not always obvious on paper. When you’re designing a new septic system or working with an old system, our request is that you look at the elevations and contours to determine if a pump station is required.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For example, in this plan here, the pump station is being installed around elevation 297 because the tank is at elevation of about 315. That’s a lot of vertical gain to travel.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much easier to just add the pump station during the plan review process. If it is proposed after the permits have been issued, then a whole new Planning project must be submitted. Let’s save time by looking at the survey, location of the structures versus the OWTS, and determining if a pump station will be required from the get-go.</a:t>
            </a:r>
            <a:endParaRPr lang="en-US" dirty="0"/>
          </a:p>
        </p:txBody>
      </p:sp>
      <p:sp>
        <p:nvSpPr>
          <p:cNvPr id="4" name="Slide Number Placeholder 3"/>
          <p:cNvSpPr>
            <a:spLocks noGrp="1"/>
          </p:cNvSpPr>
          <p:nvPr>
            <p:ph type="sldNum" sz="quarter" idx="5"/>
          </p:nvPr>
        </p:nvSpPr>
        <p:spPr/>
        <p:txBody>
          <a:bodyPr/>
          <a:lstStyle/>
          <a:p>
            <a:fld id="{7F17999E-8729-4D85-AD64-0EBEABDB4340}" type="slidenum">
              <a:rPr lang="en-US" smtClean="0"/>
              <a:t>23</a:t>
            </a:fld>
            <a:endParaRPr lang="en-US"/>
          </a:p>
        </p:txBody>
      </p:sp>
    </p:spTree>
    <p:extLst>
      <p:ext uri="{BB962C8B-B14F-4D97-AF65-F5344CB8AC3E}">
        <p14:creationId xmlns:p14="http://schemas.microsoft.com/office/powerpoint/2010/main" val="1331230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heavy rains of the last couple of winters, people are encountering groundwater at higher levels than they’ve ever seen before. For example, we approved a plan for seepage pits at 51’, but they had to revise the pit depth because groundwater was encountered at 37’ once they started digging earlier this year. When you run into this situation, our first piece of advice is to work with the Project’s Geologist and get their input. Then, come into the City or send an email to me proposing your alternative design ideas. </a:t>
            </a:r>
          </a:p>
          <a:p>
            <a:endParaRPr lang="en-US" dirty="0"/>
          </a:p>
          <a:p>
            <a:r>
              <a:rPr lang="en-US" dirty="0"/>
              <a:t>If the design of the OWTS requires changes, the update submittal will require all standard OWTS documents, including the plans, update design report, update percolation testing, and update supporting geology report for review by Environmental Health and Geology.</a:t>
            </a:r>
          </a:p>
        </p:txBody>
      </p:sp>
      <p:sp>
        <p:nvSpPr>
          <p:cNvPr id="4" name="Slide Number Placeholder 3"/>
          <p:cNvSpPr>
            <a:spLocks noGrp="1"/>
          </p:cNvSpPr>
          <p:nvPr>
            <p:ph type="sldNum" sz="quarter" idx="5"/>
          </p:nvPr>
        </p:nvSpPr>
        <p:spPr/>
        <p:txBody>
          <a:bodyPr/>
          <a:lstStyle/>
          <a:p>
            <a:fld id="{7F17999E-8729-4D85-AD64-0EBEABDB4340}" type="slidenum">
              <a:rPr lang="en-US" smtClean="0"/>
              <a:t>24</a:t>
            </a:fld>
            <a:endParaRPr lang="en-US"/>
          </a:p>
        </p:txBody>
      </p:sp>
    </p:spTree>
    <p:extLst>
      <p:ext uri="{BB962C8B-B14F-4D97-AF65-F5344CB8AC3E}">
        <p14:creationId xmlns:p14="http://schemas.microsoft.com/office/powerpoint/2010/main" val="3082329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installing the OWTS and notice that an in-field change is required, like adding a pump station or moving a component, notify Environmental Health as soon as possible. The Malibu Municipal Code states </a:t>
            </a:r>
            <a:r>
              <a:rPr lang="en-US" i="0" dirty="0"/>
              <a:t>that “</a:t>
            </a:r>
            <a:r>
              <a:rPr lang="en-US" dirty="0">
                <a:latin typeface="Arial" panose="020B0604020202020204" pitchFamily="34" charset="0"/>
                <a:cs typeface="Arial" panose="020B0604020202020204" pitchFamily="34" charset="0"/>
              </a:rPr>
              <a:t>Any change in the OWTS plans after the issuance of an OWTS construction permit must be approved by the administrative authority </a:t>
            </a:r>
            <a:r>
              <a:rPr lang="en-US" u="sng" dirty="0">
                <a:latin typeface="Arial" panose="020B0604020202020204" pitchFamily="34" charset="0"/>
                <a:cs typeface="Arial" panose="020B0604020202020204" pitchFamily="34" charset="0"/>
              </a:rPr>
              <a:t>before</a:t>
            </a:r>
            <a:r>
              <a:rPr lang="en-US" dirty="0">
                <a:latin typeface="Arial" panose="020B0604020202020204" pitchFamily="34" charset="0"/>
                <a:cs typeface="Arial" panose="020B0604020202020204" pitchFamily="34" charset="0"/>
              </a:rPr>
              <a:t> being implemented. Failure to obtain approval from the administrative authority will invalidate the permit.”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Come into counter hours with a reference plan to discuss the changes, or send me an email. Environmental Health will require review, and other departments may need to review the changes or open a new Planning project, depending on the scope. We know changes are urgent while in construction, so notify us as soon as possible so we can review it quickly.</a:t>
            </a:r>
            <a:endParaRPr lang="en-US" i="0" dirty="0"/>
          </a:p>
        </p:txBody>
      </p:sp>
      <p:sp>
        <p:nvSpPr>
          <p:cNvPr id="4" name="Slide Number Placeholder 3"/>
          <p:cNvSpPr>
            <a:spLocks noGrp="1"/>
          </p:cNvSpPr>
          <p:nvPr>
            <p:ph type="sldNum" sz="quarter" idx="5"/>
          </p:nvPr>
        </p:nvSpPr>
        <p:spPr/>
        <p:txBody>
          <a:bodyPr/>
          <a:lstStyle/>
          <a:p>
            <a:fld id="{7F17999E-8729-4D85-AD64-0EBEABDB4340}" type="slidenum">
              <a:rPr lang="en-US" smtClean="0"/>
              <a:t>25</a:t>
            </a:fld>
            <a:endParaRPr lang="en-US"/>
          </a:p>
        </p:txBody>
      </p:sp>
    </p:spTree>
    <p:extLst>
      <p:ext uri="{BB962C8B-B14F-4D97-AF65-F5344CB8AC3E}">
        <p14:creationId xmlns:p14="http://schemas.microsoft.com/office/powerpoint/2010/main" val="3040019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Let’s talk about </a:t>
            </a:r>
            <a:r>
              <a:rPr lang="en-US" dirty="0" err="1">
                <a:latin typeface="Arial" panose="020B0604020202020204" pitchFamily="34" charset="0"/>
                <a:cs typeface="Arial" panose="020B0604020202020204" pitchFamily="34" charset="0"/>
              </a:rPr>
              <a:t>finalling</a:t>
            </a:r>
            <a:r>
              <a:rPr lang="en-US" dirty="0">
                <a:latin typeface="Arial" panose="020B0604020202020204" pitchFamily="34" charset="0"/>
                <a:cs typeface="Arial" panose="020B0604020202020204" pitchFamily="34" charset="0"/>
              </a:rPr>
              <a:t> septic permits. The City-registered Installer is the applicant who will pull the SEPTIC permit and schedule inspections with the City. It’s the applicant’s duty to ensure the construction is completed per plan </a:t>
            </a:r>
            <a:r>
              <a:rPr lang="en-US" i="1" dirty="0">
                <a:latin typeface="Arial" panose="020B0604020202020204" pitchFamily="34" charset="0"/>
                <a:cs typeface="Arial" panose="020B0604020202020204" pitchFamily="34" charset="0"/>
              </a:rPr>
              <a:t>and</a:t>
            </a:r>
            <a:r>
              <a:rPr lang="en-US" dirty="0">
                <a:latin typeface="Arial" panose="020B0604020202020204" pitchFamily="34" charset="0"/>
                <a:cs typeface="Arial" panose="020B0604020202020204" pitchFamily="34" charset="0"/>
              </a:rPr>
              <a:t> (space bar) the permit gets </a:t>
            </a:r>
            <a:r>
              <a:rPr lang="en-US" dirty="0" err="1">
                <a:latin typeface="Arial" panose="020B0604020202020204" pitchFamily="34" charset="0"/>
                <a:cs typeface="Arial" panose="020B0604020202020204" pitchFamily="34" charset="0"/>
              </a:rPr>
              <a:t>finalled</a:t>
            </a:r>
            <a:r>
              <a:rPr lang="en-US" dirty="0">
                <a:latin typeface="Arial" panose="020B0604020202020204" pitchFamily="34" charset="0"/>
                <a:cs typeface="Arial" panose="020B0604020202020204" pitchFamily="34" charset="0"/>
              </a:rPr>
              <a:t> and signed-off. A big effort was put into </a:t>
            </a:r>
            <a:r>
              <a:rPr lang="en-US" dirty="0" err="1">
                <a:latin typeface="Arial" panose="020B0604020202020204" pitchFamily="34" charset="0"/>
                <a:cs typeface="Arial" panose="020B0604020202020204" pitchFamily="34" charset="0"/>
              </a:rPr>
              <a:t>finalling</a:t>
            </a:r>
            <a:r>
              <a:rPr lang="en-US" dirty="0">
                <a:latin typeface="Arial" panose="020B0604020202020204" pitchFamily="34" charset="0"/>
                <a:cs typeface="Arial" panose="020B0604020202020204" pitchFamily="34" charset="0"/>
              </a:rPr>
              <a:t> older septic permits this year. </a:t>
            </a:r>
            <a:endParaRPr lang="en-US" dirty="0"/>
          </a:p>
        </p:txBody>
      </p:sp>
      <p:sp>
        <p:nvSpPr>
          <p:cNvPr id="4" name="Slide Number Placeholder 3"/>
          <p:cNvSpPr>
            <a:spLocks noGrp="1"/>
          </p:cNvSpPr>
          <p:nvPr>
            <p:ph type="sldNum" sz="quarter" idx="5"/>
          </p:nvPr>
        </p:nvSpPr>
        <p:spPr/>
        <p:txBody>
          <a:bodyPr/>
          <a:lstStyle/>
          <a:p>
            <a:fld id="{7F17999E-8729-4D85-AD64-0EBEABDB4340}" type="slidenum">
              <a:rPr lang="en-US" smtClean="0"/>
              <a:t>26</a:t>
            </a:fld>
            <a:endParaRPr lang="en-US"/>
          </a:p>
        </p:txBody>
      </p:sp>
    </p:spTree>
    <p:extLst>
      <p:ext uri="{BB962C8B-B14F-4D97-AF65-F5344CB8AC3E}">
        <p14:creationId xmlns:p14="http://schemas.microsoft.com/office/powerpoint/2010/main" val="4102976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Then the completed Statement of Completion form signed by all parties (including the Designer, Maintenance Provider, and Installer) must be given to the City Inspector. The Inspector will give the form to Environmental Health in order to issue the Operating Permit.</a:t>
            </a:r>
            <a:endParaRPr lang="en-US" dirty="0"/>
          </a:p>
        </p:txBody>
      </p:sp>
      <p:sp>
        <p:nvSpPr>
          <p:cNvPr id="4" name="Slide Number Placeholder 3"/>
          <p:cNvSpPr>
            <a:spLocks noGrp="1"/>
          </p:cNvSpPr>
          <p:nvPr>
            <p:ph type="sldNum" sz="quarter" idx="5"/>
          </p:nvPr>
        </p:nvSpPr>
        <p:spPr/>
        <p:txBody>
          <a:bodyPr/>
          <a:lstStyle/>
          <a:p>
            <a:fld id="{7F17999E-8729-4D85-AD64-0EBEABDB4340}" type="slidenum">
              <a:rPr lang="en-US" smtClean="0"/>
              <a:t>27</a:t>
            </a:fld>
            <a:endParaRPr lang="en-US"/>
          </a:p>
        </p:txBody>
      </p:sp>
    </p:spTree>
    <p:extLst>
      <p:ext uri="{BB962C8B-B14F-4D97-AF65-F5344CB8AC3E}">
        <p14:creationId xmlns:p14="http://schemas.microsoft.com/office/powerpoint/2010/main" val="432406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One item I’d like to bring up on this form for Maintenance Providers is stated here. If a maintenance contract is terminated or altered for any reason, then the City must be notified in writing. This year, I have received maintenance contract termination letters from just one company. Moving forward, please send me an email if the maintenance contract  for a property has been terminated. Our team will then send the homeowner a letter asking for the information of the new maintenance provider. </a:t>
            </a:r>
            <a:endParaRPr lang="en-US" dirty="0"/>
          </a:p>
        </p:txBody>
      </p:sp>
      <p:sp>
        <p:nvSpPr>
          <p:cNvPr id="4" name="Slide Number Placeholder 3"/>
          <p:cNvSpPr>
            <a:spLocks noGrp="1"/>
          </p:cNvSpPr>
          <p:nvPr>
            <p:ph type="sldNum" sz="quarter" idx="5"/>
          </p:nvPr>
        </p:nvSpPr>
        <p:spPr/>
        <p:txBody>
          <a:bodyPr/>
          <a:lstStyle/>
          <a:p>
            <a:fld id="{7F17999E-8729-4D85-AD64-0EBEABDB4340}" type="slidenum">
              <a:rPr lang="en-US" smtClean="0"/>
              <a:t>28</a:t>
            </a:fld>
            <a:endParaRPr lang="en-US"/>
          </a:p>
        </p:txBody>
      </p:sp>
    </p:spTree>
    <p:extLst>
      <p:ext uri="{BB962C8B-B14F-4D97-AF65-F5344CB8AC3E}">
        <p14:creationId xmlns:p14="http://schemas.microsoft.com/office/powerpoint/2010/main" val="915863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go over the maintenance of the septic systems and City’s processes.</a:t>
            </a:r>
          </a:p>
        </p:txBody>
      </p:sp>
      <p:sp>
        <p:nvSpPr>
          <p:cNvPr id="4" name="Slide Number Placeholder 3"/>
          <p:cNvSpPr>
            <a:spLocks noGrp="1"/>
          </p:cNvSpPr>
          <p:nvPr>
            <p:ph type="sldNum" sz="quarter" idx="5"/>
          </p:nvPr>
        </p:nvSpPr>
        <p:spPr/>
        <p:txBody>
          <a:bodyPr/>
          <a:lstStyle/>
          <a:p>
            <a:fld id="{7F17999E-8729-4D85-AD64-0EBEABDB4340}" type="slidenum">
              <a:rPr lang="en-US" smtClean="0"/>
              <a:t>29</a:t>
            </a:fld>
            <a:endParaRPr lang="en-US"/>
          </a:p>
        </p:txBody>
      </p:sp>
    </p:spTree>
    <p:extLst>
      <p:ext uri="{BB962C8B-B14F-4D97-AF65-F5344CB8AC3E}">
        <p14:creationId xmlns:p14="http://schemas.microsoft.com/office/powerpoint/2010/main" val="1841991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pc="-25" dirty="0"/>
              <a:t>(YB) The Wastewater Management Program administers permitting, plan review, and oversight programs for Onsite Wastewater Treatment Systems (or OWTS). Staff review development projects for OWTS compliance with the LCP, state and local laws. This Program strives to maintain OWTS as a sustainable method of sewage disposal within city limits where sewers are unavailable. </a:t>
            </a:r>
          </a:p>
          <a:p>
            <a:pPr>
              <a:defRPr/>
            </a:pPr>
            <a:endParaRPr lang="en-US" spc="-25" dirty="0"/>
          </a:p>
          <a:p>
            <a:pPr>
              <a:defRPr/>
            </a:pPr>
            <a:r>
              <a:rPr lang="en-US" spc="-25" dirty="0"/>
              <a:t>All in all, our Environmental Health team collaborates closely with you - our OWTS practitioners - to ensure that OWTS are properly maintained in order to p</a:t>
            </a:r>
            <a:r>
              <a:rPr lang="en-GB" dirty="0" err="1">
                <a:latin typeface="Arial" panose="020B0604020202020204" pitchFamily="34" charset="0"/>
                <a:cs typeface="Arial" panose="020B0604020202020204" pitchFamily="34" charset="0"/>
              </a:rPr>
              <a:t>rotect</a:t>
            </a:r>
            <a:r>
              <a:rPr lang="en-GB" dirty="0">
                <a:latin typeface="Arial" panose="020B0604020202020204" pitchFamily="34" charset="0"/>
                <a:cs typeface="Arial" panose="020B0604020202020204" pitchFamily="34" charset="0"/>
              </a:rPr>
              <a:t> public health and the environment. </a:t>
            </a:r>
            <a:endParaRPr lang="en-US" dirty="0">
              <a:latin typeface="Arial" panose="020B0604020202020204" pitchFamily="34" charset="0"/>
              <a:cs typeface="Arial" panose="020B0604020202020204" pitchFamily="34" charset="0"/>
            </a:endParaRPr>
          </a:p>
          <a:p>
            <a:pPr>
              <a:defRPr/>
            </a:pPr>
            <a:endParaRPr lang="en-US" spc="-25" dirty="0">
              <a:latin typeface="Arial" panose="020B0604020202020204" pitchFamily="34" charset="0"/>
              <a:ea typeface="Times New Roman" panose="02020603050405020304" pitchFamily="18" charset="0"/>
              <a:cs typeface="Arial"/>
            </a:endParaRPr>
          </a:p>
          <a:p>
            <a:endParaRPr lang="en-US" dirty="0"/>
          </a:p>
        </p:txBody>
      </p:sp>
      <p:sp>
        <p:nvSpPr>
          <p:cNvPr id="4" name="Slide Number Placeholder 3"/>
          <p:cNvSpPr>
            <a:spLocks noGrp="1"/>
          </p:cNvSpPr>
          <p:nvPr>
            <p:ph type="sldNum" sz="quarter" idx="5"/>
          </p:nvPr>
        </p:nvSpPr>
        <p:spPr/>
        <p:txBody>
          <a:bodyPr/>
          <a:lstStyle/>
          <a:p>
            <a:fld id="{7F17999E-8729-4D85-AD64-0EBEABDB4340}" type="slidenum">
              <a:rPr lang="en-US" smtClean="0"/>
              <a:t>3</a:t>
            </a:fld>
            <a:endParaRPr lang="en-US"/>
          </a:p>
        </p:txBody>
      </p:sp>
    </p:spTree>
    <p:extLst>
      <p:ext uri="{BB962C8B-B14F-4D97-AF65-F5344CB8AC3E}">
        <p14:creationId xmlns:p14="http://schemas.microsoft.com/office/powerpoint/2010/main" val="1466421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City’s Operating Permit program started in 2008 and requires inspection of septic systems on a regular basis. The OWTS Inspector will inspect the system, submit an Inspection Report to the City, and obtain an Operating Permit. If a property already has an existing system, then an Operating Permit is required when the property is sold, a septic permit is issued for an OWTS repair, or the property wants to obtain a short-term rental permit. For properties with a new septic system, an Operating Permit will be issued once the Statement of Completion form has been received. </a:t>
            </a:r>
          </a:p>
          <a:p>
            <a:endParaRPr lang="en-US" dirty="0"/>
          </a:p>
          <a:p>
            <a:r>
              <a:rPr lang="en-US" dirty="0"/>
              <a:t>Listed here are the timeframes that an Operating Permit is valid. If the property is residential and has a conventional system, then the Operating Permit is valid for 5 years. A residential property with an advanced system has an Operating Permit valid for 3 years. And lastly, commercial and multifamily properties or properties with a home occupation use have Operating Permits valid for 2 years. </a:t>
            </a:r>
          </a:p>
        </p:txBody>
      </p:sp>
      <p:sp>
        <p:nvSpPr>
          <p:cNvPr id="4" name="Slide Number Placeholder 3"/>
          <p:cNvSpPr>
            <a:spLocks noGrp="1"/>
          </p:cNvSpPr>
          <p:nvPr>
            <p:ph type="sldNum" sz="quarter" idx="5"/>
          </p:nvPr>
        </p:nvSpPr>
        <p:spPr/>
        <p:txBody>
          <a:bodyPr/>
          <a:lstStyle/>
          <a:p>
            <a:fld id="{7F17999E-8729-4D85-AD64-0EBEABDB4340}" type="slidenum">
              <a:rPr lang="en-US" smtClean="0"/>
              <a:t>30</a:t>
            </a:fld>
            <a:endParaRPr lang="en-US"/>
          </a:p>
        </p:txBody>
      </p:sp>
    </p:spTree>
    <p:extLst>
      <p:ext uri="{BB962C8B-B14F-4D97-AF65-F5344CB8AC3E}">
        <p14:creationId xmlns:p14="http://schemas.microsoft.com/office/powerpoint/2010/main" val="2584292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will send 2 notices. We mail a courtesy notice 30-days before the Operating Permit is expired to the property owner and property’s physical address. Another notice will be sent once the Operating Permit is expired. If the Operating Permit is not obtained, then the property is referred to Code Enforcement and they will post their Notice at the property’s door. </a:t>
            </a:r>
          </a:p>
          <a:p>
            <a:endParaRPr lang="en-US" dirty="0"/>
          </a:p>
          <a:p>
            <a:r>
              <a:rPr lang="en-US" dirty="0"/>
              <a:t>This year, we have focused on bringing expired Operating Permits into compliance. We have sent 10-day notices to properties with very expired Operating Permits requesting for the inspection report and Operating Permit fee to be paid. If you have been contacted to conduct the inspection, feel free to send us an email to let us know in order to avoid the property being sent to Code Enforcement for inaction. </a:t>
            </a:r>
          </a:p>
          <a:p>
            <a:endParaRPr lang="en-US" dirty="0"/>
          </a:p>
          <a:p>
            <a:r>
              <a:rPr lang="en-US" dirty="0"/>
              <a:t>To better help with the process, we have two requests from you: (1) Determine if you or the owner are paying for the Operating permit fee before submitting, then submit the inspection report and fee together. (2) Secondly, properties are being sent to Code Enforcement for inaction, but the owner knows that an Inspector came out. We need your help by submitting the paperwork to us, or emailing us that you did the inspection and will get the report to us soon.</a:t>
            </a:r>
          </a:p>
        </p:txBody>
      </p:sp>
      <p:sp>
        <p:nvSpPr>
          <p:cNvPr id="4" name="Slide Number Placeholder 3"/>
          <p:cNvSpPr>
            <a:spLocks noGrp="1"/>
          </p:cNvSpPr>
          <p:nvPr>
            <p:ph type="sldNum" sz="quarter" idx="5"/>
          </p:nvPr>
        </p:nvSpPr>
        <p:spPr/>
        <p:txBody>
          <a:bodyPr/>
          <a:lstStyle/>
          <a:p>
            <a:fld id="{7F17999E-8729-4D85-AD64-0EBEABDB4340}" type="slidenum">
              <a:rPr lang="en-US" smtClean="0"/>
              <a:t>31</a:t>
            </a:fld>
            <a:endParaRPr lang="en-US"/>
          </a:p>
        </p:txBody>
      </p:sp>
    </p:spTree>
    <p:extLst>
      <p:ext uri="{BB962C8B-B14F-4D97-AF65-F5344CB8AC3E}">
        <p14:creationId xmlns:p14="http://schemas.microsoft.com/office/powerpoint/2010/main" val="42587377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an inspection report we received. Does this system pass, conditionally pass, or fail? </a:t>
            </a:r>
            <a:r>
              <a:rPr lang="en-US" i="1" dirty="0"/>
              <a:t>(give a minute to look over) (read through each item)</a:t>
            </a:r>
          </a:p>
          <a:p>
            <a:endParaRPr lang="en-US" i="0" dirty="0"/>
          </a:p>
          <a:p>
            <a:r>
              <a:rPr lang="en-US" i="0" dirty="0"/>
              <a:t>Interestingly, the Inspector didn’t check if the tank passed, conditionally passed, or failed. As we’ve discussed before, a damaged baffle wall means that the tank has failed. </a:t>
            </a:r>
          </a:p>
          <a:p>
            <a:r>
              <a:rPr lang="en-US" i="0" dirty="0"/>
              <a:t>In this event, what do you tell the homeowner is required for a repair? Does this require a (1) tank replacement, or (2) new septic system?</a:t>
            </a:r>
          </a:p>
          <a:p>
            <a:r>
              <a:rPr lang="en-US" i="0" dirty="0"/>
              <a:t>Raise your hand if you think it requires a tank replacement . . . . Or raise your hand if you think it needs a new septic system.</a:t>
            </a:r>
            <a:endParaRPr lang="en-US" i="1" dirty="0"/>
          </a:p>
        </p:txBody>
      </p:sp>
      <p:sp>
        <p:nvSpPr>
          <p:cNvPr id="4" name="Slide Number Placeholder 3"/>
          <p:cNvSpPr>
            <a:spLocks noGrp="1"/>
          </p:cNvSpPr>
          <p:nvPr>
            <p:ph type="sldNum" sz="quarter" idx="5"/>
          </p:nvPr>
        </p:nvSpPr>
        <p:spPr/>
        <p:txBody>
          <a:bodyPr/>
          <a:lstStyle/>
          <a:p>
            <a:fld id="{7F17999E-8729-4D85-AD64-0EBEABDB4340}" type="slidenum">
              <a:rPr lang="en-US" smtClean="0"/>
              <a:t>32</a:t>
            </a:fld>
            <a:endParaRPr lang="en-US"/>
          </a:p>
        </p:txBody>
      </p:sp>
    </p:spTree>
    <p:extLst>
      <p:ext uri="{BB962C8B-B14F-4D97-AF65-F5344CB8AC3E}">
        <p14:creationId xmlns:p14="http://schemas.microsoft.com/office/powerpoint/2010/main" val="2633796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are possibilities, depending on the situation. </a:t>
            </a:r>
          </a:p>
          <a:p>
            <a:endParaRPr lang="en-US" dirty="0"/>
          </a:p>
          <a:p>
            <a:r>
              <a:rPr lang="en-US" dirty="0"/>
              <a:t>If I got this inspection report for a single-family residence, a tank replacement could be allowed if there have been no previous repairs or replacements to the septic system. You’ll just need to send me an OWTS plot plan for the proposed repair work.</a:t>
            </a:r>
          </a:p>
          <a:p>
            <a:endParaRPr lang="en-US" dirty="0"/>
          </a:p>
          <a:p>
            <a:r>
              <a:rPr lang="en-US" dirty="0"/>
              <a:t>However, a new system could be required for a couple scenarios. If this is a single-family residence that previously had an OWTS repair or replacement, then a new system is required. If this is a multifamily or commercial property, then a new system will be required always – whether there was a previous repair or not. In both scenarios, the owner will need to enter into a Compliance Agreement stating that they will submit an application and install a new septic system. </a:t>
            </a:r>
          </a:p>
        </p:txBody>
      </p:sp>
      <p:sp>
        <p:nvSpPr>
          <p:cNvPr id="4" name="Slide Number Placeholder 3"/>
          <p:cNvSpPr>
            <a:spLocks noGrp="1"/>
          </p:cNvSpPr>
          <p:nvPr>
            <p:ph type="sldNum" sz="quarter" idx="5"/>
          </p:nvPr>
        </p:nvSpPr>
        <p:spPr/>
        <p:txBody>
          <a:bodyPr/>
          <a:lstStyle/>
          <a:p>
            <a:fld id="{7F17999E-8729-4D85-AD64-0EBEABDB4340}" type="slidenum">
              <a:rPr lang="en-US" smtClean="0"/>
              <a:t>33</a:t>
            </a:fld>
            <a:endParaRPr lang="en-US"/>
          </a:p>
        </p:txBody>
      </p:sp>
    </p:spTree>
    <p:extLst>
      <p:ext uri="{BB962C8B-B14F-4D97-AF65-F5344CB8AC3E}">
        <p14:creationId xmlns:p14="http://schemas.microsoft.com/office/powerpoint/2010/main" val="2973686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look into frequent pumping. This is defined as a system that is pumped 3 or more times within a 180-day period. When this happens, the City will send a notice to the property requesting an inspection of the OWTS. If the inspection shows that a repair is required, that will be reviewed and processed as a separate project. </a:t>
            </a:r>
          </a:p>
          <a:p>
            <a:endParaRPr lang="en-US" dirty="0"/>
          </a:p>
          <a:p>
            <a:r>
              <a:rPr lang="en-US" dirty="0"/>
              <a:t>This year, we have seen interesting situations with frequent pumping. For example, one homeowner was pumping 6+ times within a couple months because they thought it was better for their system. We also worked with a property that was frequently pumping, and upon inspection discovered that all of the property drains were connected to the septic tank. On the other hand, we also received exemption letters for frequent pumping at a few commercial properties because it was demonstrated that the OWTS was in fine, working condition. </a:t>
            </a:r>
          </a:p>
        </p:txBody>
      </p:sp>
      <p:sp>
        <p:nvSpPr>
          <p:cNvPr id="4" name="Slide Number Placeholder 3"/>
          <p:cNvSpPr>
            <a:spLocks noGrp="1"/>
          </p:cNvSpPr>
          <p:nvPr>
            <p:ph type="sldNum" sz="quarter" idx="5"/>
          </p:nvPr>
        </p:nvSpPr>
        <p:spPr/>
        <p:txBody>
          <a:bodyPr/>
          <a:lstStyle/>
          <a:p>
            <a:fld id="{7F17999E-8729-4D85-AD64-0EBEABDB4340}" type="slidenum">
              <a:rPr lang="en-US" smtClean="0"/>
              <a:t>34</a:t>
            </a:fld>
            <a:endParaRPr lang="en-US"/>
          </a:p>
        </p:txBody>
      </p:sp>
    </p:spTree>
    <p:extLst>
      <p:ext uri="{BB962C8B-B14F-4D97-AF65-F5344CB8AC3E}">
        <p14:creationId xmlns:p14="http://schemas.microsoft.com/office/powerpoint/2010/main" val="238404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go over updates to the code.</a:t>
            </a:r>
          </a:p>
        </p:txBody>
      </p:sp>
      <p:sp>
        <p:nvSpPr>
          <p:cNvPr id="4" name="Slide Number Placeholder 3"/>
          <p:cNvSpPr>
            <a:spLocks noGrp="1"/>
          </p:cNvSpPr>
          <p:nvPr>
            <p:ph type="sldNum" sz="quarter" idx="5"/>
          </p:nvPr>
        </p:nvSpPr>
        <p:spPr/>
        <p:txBody>
          <a:bodyPr/>
          <a:lstStyle/>
          <a:p>
            <a:fld id="{7F17999E-8729-4D85-AD64-0EBEABDB4340}" type="slidenum">
              <a:rPr lang="en-US" smtClean="0"/>
              <a:t>35</a:t>
            </a:fld>
            <a:endParaRPr lang="en-US"/>
          </a:p>
        </p:txBody>
      </p:sp>
    </p:spTree>
    <p:extLst>
      <p:ext uri="{BB962C8B-B14F-4D97-AF65-F5344CB8AC3E}">
        <p14:creationId xmlns:p14="http://schemas.microsoft.com/office/powerpoint/2010/main" val="811673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update with the 2022 Plumbing code, toilets or water closets can count as only 3 drainage fixture if it has a flushometer tank, has 1.6 gallon per flush or less, and is ANSI accredited. Previously, all toilets were 6 drainage fixture units. However, they have become more water efficient and can qualify as 3 DFU.</a:t>
            </a:r>
          </a:p>
        </p:txBody>
      </p:sp>
      <p:sp>
        <p:nvSpPr>
          <p:cNvPr id="4" name="Slide Number Placeholder 3"/>
          <p:cNvSpPr>
            <a:spLocks noGrp="1"/>
          </p:cNvSpPr>
          <p:nvPr>
            <p:ph type="sldNum" sz="quarter" idx="5"/>
          </p:nvPr>
        </p:nvSpPr>
        <p:spPr/>
        <p:txBody>
          <a:bodyPr/>
          <a:lstStyle/>
          <a:p>
            <a:fld id="{7F17999E-8729-4D85-AD64-0EBEABDB4340}" type="slidenum">
              <a:rPr lang="en-US" smtClean="0"/>
              <a:t>36</a:t>
            </a:fld>
            <a:endParaRPr lang="en-US"/>
          </a:p>
        </p:txBody>
      </p:sp>
    </p:spTree>
    <p:extLst>
      <p:ext uri="{BB962C8B-B14F-4D97-AF65-F5344CB8AC3E}">
        <p14:creationId xmlns:p14="http://schemas.microsoft.com/office/powerpoint/2010/main" val="2405946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new codes adopted on June 24</a:t>
            </a:r>
            <a:r>
              <a:rPr lang="en-US" baseline="30000" dirty="0"/>
              <a:t>th</a:t>
            </a:r>
            <a:r>
              <a:rPr lang="en-US" dirty="0"/>
              <a:t> of this year involved amending Malibu Municipal Code Chapters 15.40, 15.42, and 15.44 to require additional OWTS requirements for home occupation uses that place additional strain on the OWTS. This became effective on July 24, 2024.</a:t>
            </a:r>
          </a:p>
          <a:p>
            <a:endParaRPr lang="en-US" dirty="0"/>
          </a:p>
          <a:p>
            <a:r>
              <a:rPr lang="en-US" dirty="0"/>
              <a:t>A homeowner will work with the Planning department to get a permit for a home occupation use, which is defined as </a:t>
            </a:r>
            <a:r>
              <a:rPr lang="en-US" b="0" i="0" dirty="0">
                <a:solidFill>
                  <a:srgbClr val="333333"/>
                </a:solidFill>
                <a:effectLst/>
                <a:latin typeface="freight-sans-pro"/>
              </a:rPr>
              <a:t>any activity in the resident’s home carried out for gain by a resident, as an accessory use. This could include using your home as a hair salon, catering or restaurant, pet grooming, or more. Depending on the type of proposed home occupation use, Environmental Health and the Building Official will determine if this use increases the quantity or strength of flow to the OWTS, and could require an advanced system, update OWTS design report to include the additional flow, and Operating Permit valid for two years.</a:t>
            </a:r>
            <a:endParaRPr lang="en-US" dirty="0"/>
          </a:p>
        </p:txBody>
      </p:sp>
      <p:sp>
        <p:nvSpPr>
          <p:cNvPr id="4" name="Slide Number Placeholder 3"/>
          <p:cNvSpPr>
            <a:spLocks noGrp="1"/>
          </p:cNvSpPr>
          <p:nvPr>
            <p:ph type="sldNum" sz="quarter" idx="5"/>
          </p:nvPr>
        </p:nvSpPr>
        <p:spPr/>
        <p:txBody>
          <a:bodyPr/>
          <a:lstStyle/>
          <a:p>
            <a:fld id="{7F17999E-8729-4D85-AD64-0EBEABDB4340}" type="slidenum">
              <a:rPr lang="en-US" smtClean="0"/>
              <a:t>37</a:t>
            </a:fld>
            <a:endParaRPr lang="en-US"/>
          </a:p>
        </p:txBody>
      </p:sp>
    </p:spTree>
    <p:extLst>
      <p:ext uri="{BB962C8B-B14F-4D97-AF65-F5344CB8AC3E}">
        <p14:creationId xmlns:p14="http://schemas.microsoft.com/office/powerpoint/2010/main" val="1099477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will go over a few best practices.</a:t>
            </a:r>
          </a:p>
        </p:txBody>
      </p:sp>
      <p:sp>
        <p:nvSpPr>
          <p:cNvPr id="4" name="Slide Number Placeholder 3"/>
          <p:cNvSpPr>
            <a:spLocks noGrp="1"/>
          </p:cNvSpPr>
          <p:nvPr>
            <p:ph type="sldNum" sz="quarter" idx="5"/>
          </p:nvPr>
        </p:nvSpPr>
        <p:spPr/>
        <p:txBody>
          <a:bodyPr/>
          <a:lstStyle/>
          <a:p>
            <a:fld id="{7F17999E-8729-4D85-AD64-0EBEABDB4340}" type="slidenum">
              <a:rPr lang="en-US" smtClean="0"/>
              <a:t>38</a:t>
            </a:fld>
            <a:endParaRPr lang="en-US"/>
          </a:p>
        </p:txBody>
      </p:sp>
    </p:spTree>
    <p:extLst>
      <p:ext uri="{BB962C8B-B14F-4D97-AF65-F5344CB8AC3E}">
        <p14:creationId xmlns:p14="http://schemas.microsoft.com/office/powerpoint/2010/main" val="3119374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received calls from applicants or owners concerned that some Installers were not constructing or installing safely. We need to make sure that everyone’s safety comes first. When you’re out excavating for a new tank or replacing the old one, be sure to follow OSHA regulations for excavations. For example, the top picture does meet OSHA excavation standards. The crew has a hard hat, high vis vest, and appropriate clothing, and the vertical excavation is at a safe height. The picture on the bottom does not meet OSHA standards. The vertical cut is too tall and poses a danger.</a:t>
            </a:r>
          </a:p>
          <a:p>
            <a:endParaRPr lang="en-US" dirty="0"/>
          </a:p>
          <a:p>
            <a:r>
              <a:rPr lang="en-US" dirty="0"/>
              <a:t>Secondly, ask a “competent person,” which is defined as a licensed Civil Engineer, Geologist, Environmental Health </a:t>
            </a:r>
            <a:r>
              <a:rPr lang="en-US" dirty="0" err="1"/>
              <a:t>Speciality</a:t>
            </a:r>
            <a:r>
              <a:rPr lang="en-US" dirty="0"/>
              <a:t>, or contractor familiar with identifying possible hazards, soils, and determining if a protective system is required. </a:t>
            </a:r>
          </a:p>
        </p:txBody>
      </p:sp>
      <p:sp>
        <p:nvSpPr>
          <p:cNvPr id="4" name="Slide Number Placeholder 3"/>
          <p:cNvSpPr>
            <a:spLocks noGrp="1"/>
          </p:cNvSpPr>
          <p:nvPr>
            <p:ph type="sldNum" sz="quarter" idx="5"/>
          </p:nvPr>
        </p:nvSpPr>
        <p:spPr/>
        <p:txBody>
          <a:bodyPr/>
          <a:lstStyle/>
          <a:p>
            <a:fld id="{7F17999E-8729-4D85-AD64-0EBEABDB4340}" type="slidenum">
              <a:rPr lang="en-US" smtClean="0"/>
              <a:t>39</a:t>
            </a:fld>
            <a:endParaRPr lang="en-US"/>
          </a:p>
        </p:txBody>
      </p:sp>
    </p:spTree>
    <p:extLst>
      <p:ext uri="{BB962C8B-B14F-4D97-AF65-F5344CB8AC3E}">
        <p14:creationId xmlns:p14="http://schemas.microsoft.com/office/powerpoint/2010/main" val="1136137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(YB) </a:t>
            </a:r>
            <a:r>
              <a:rPr lang="en-US" dirty="0">
                <a:cs typeface="Calibri"/>
              </a:rPr>
              <a:t>Our Environmental Health team consists of Tracey Rossine, our Environmental Programs Manager, Solishia Andico, our Environmental Health Administrator, and Dana Garza, our new Wastewater Management Program Specialist. Now, I’ll pass the presentation to Solishia. </a:t>
            </a:r>
          </a:p>
        </p:txBody>
      </p:sp>
      <p:sp>
        <p:nvSpPr>
          <p:cNvPr id="4" name="Slide Number Placeholder 3"/>
          <p:cNvSpPr>
            <a:spLocks noGrp="1"/>
          </p:cNvSpPr>
          <p:nvPr>
            <p:ph type="sldNum" sz="quarter" idx="5"/>
          </p:nvPr>
        </p:nvSpPr>
        <p:spPr/>
        <p:txBody>
          <a:bodyPr/>
          <a:lstStyle/>
          <a:p>
            <a:fld id="{7F17999E-8729-4D85-AD64-0EBEABDB4340}" type="slidenum">
              <a:rPr lang="en-US" smtClean="0"/>
              <a:t>4</a:t>
            </a:fld>
            <a:endParaRPr lang="en-US"/>
          </a:p>
        </p:txBody>
      </p:sp>
    </p:spTree>
    <p:extLst>
      <p:ext uri="{BB962C8B-B14F-4D97-AF65-F5344CB8AC3E}">
        <p14:creationId xmlns:p14="http://schemas.microsoft.com/office/powerpoint/2010/main" val="3448850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graphic from OSHA’s website with a few key tips for trenching and excavation safety.</a:t>
            </a:r>
          </a:p>
        </p:txBody>
      </p:sp>
      <p:sp>
        <p:nvSpPr>
          <p:cNvPr id="4" name="Slide Number Placeholder 3"/>
          <p:cNvSpPr>
            <a:spLocks noGrp="1"/>
          </p:cNvSpPr>
          <p:nvPr>
            <p:ph type="sldNum" sz="quarter" idx="5"/>
          </p:nvPr>
        </p:nvSpPr>
        <p:spPr/>
        <p:txBody>
          <a:bodyPr/>
          <a:lstStyle/>
          <a:p>
            <a:fld id="{7F17999E-8729-4D85-AD64-0EBEABDB4340}" type="slidenum">
              <a:rPr lang="en-US" smtClean="0"/>
              <a:t>40</a:t>
            </a:fld>
            <a:endParaRPr lang="en-US"/>
          </a:p>
        </p:txBody>
      </p:sp>
    </p:spTree>
    <p:extLst>
      <p:ext uri="{BB962C8B-B14F-4D97-AF65-F5344CB8AC3E}">
        <p14:creationId xmlns:p14="http://schemas.microsoft.com/office/powerpoint/2010/main" val="36376275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 As a recap, . . . </a:t>
            </a:r>
          </a:p>
        </p:txBody>
      </p:sp>
      <p:sp>
        <p:nvSpPr>
          <p:cNvPr id="4" name="Slide Number Placeholder 3"/>
          <p:cNvSpPr>
            <a:spLocks noGrp="1"/>
          </p:cNvSpPr>
          <p:nvPr>
            <p:ph type="sldNum" sz="quarter" idx="5"/>
          </p:nvPr>
        </p:nvSpPr>
        <p:spPr/>
        <p:txBody>
          <a:bodyPr/>
          <a:lstStyle/>
          <a:p>
            <a:fld id="{7F17999E-8729-4D85-AD64-0EBEABDB4340}" type="slidenum">
              <a:rPr lang="en-US" smtClean="0"/>
              <a:t>41</a:t>
            </a:fld>
            <a:endParaRPr lang="en-US"/>
          </a:p>
        </p:txBody>
      </p:sp>
    </p:spTree>
    <p:extLst>
      <p:ext uri="{BB962C8B-B14F-4D97-AF65-F5344CB8AC3E}">
        <p14:creationId xmlns:p14="http://schemas.microsoft.com/office/powerpoint/2010/main" val="6216921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7999E-8729-4D85-AD64-0EBEABDB4340}" type="slidenum">
              <a:rPr lang="en-US" smtClean="0"/>
              <a:t>42</a:t>
            </a:fld>
            <a:endParaRPr lang="en-US"/>
          </a:p>
        </p:txBody>
      </p:sp>
    </p:spTree>
    <p:extLst>
      <p:ext uri="{BB962C8B-B14F-4D97-AF65-F5344CB8AC3E}">
        <p14:creationId xmlns:p14="http://schemas.microsoft.com/office/powerpoint/2010/main" val="4083809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 Thank you, Yolanda. The first item I’ll go over today is a review of our regulatory framework.</a:t>
            </a:r>
          </a:p>
        </p:txBody>
      </p:sp>
      <p:sp>
        <p:nvSpPr>
          <p:cNvPr id="4" name="Slide Number Placeholder 3"/>
          <p:cNvSpPr>
            <a:spLocks noGrp="1"/>
          </p:cNvSpPr>
          <p:nvPr>
            <p:ph type="sldNum" sz="quarter" idx="5"/>
          </p:nvPr>
        </p:nvSpPr>
        <p:spPr/>
        <p:txBody>
          <a:bodyPr/>
          <a:lstStyle/>
          <a:p>
            <a:fld id="{7F17999E-8729-4D85-AD64-0EBEABDB4340}" type="slidenum">
              <a:rPr lang="en-US" smtClean="0"/>
              <a:t>5</a:t>
            </a:fld>
            <a:endParaRPr lang="en-US"/>
          </a:p>
        </p:txBody>
      </p:sp>
    </p:spTree>
    <p:extLst>
      <p:ext uri="{BB962C8B-B14F-4D97-AF65-F5344CB8AC3E}">
        <p14:creationId xmlns:p14="http://schemas.microsoft.com/office/powerpoint/2010/main" val="1704699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2000, Assembly Bill 885 was passed in California that required the State Water Resources Control Board to adopt regulations or standards for the permitting and operation of Onsite Wastewater Treatment Systems. </a:t>
            </a:r>
            <a:r>
              <a:rPr lang="en-US" dirty="0">
                <a:solidFill>
                  <a:srgbClr val="000000"/>
                </a:solidFill>
                <a:latin typeface="Times New Roman" panose="02020603050405020304" pitchFamily="18" charset="0"/>
              </a:rPr>
              <a:t>These new standards were adopted by the SWRCB in 2012 and became effective in 2013 as the </a:t>
            </a:r>
            <a:r>
              <a:rPr lang="en-US" i="1" dirty="0">
                <a:solidFill>
                  <a:srgbClr val="000000"/>
                </a:solidFill>
                <a:latin typeface="Times New Roman" panose="02020603050405020304" pitchFamily="18" charset="0"/>
              </a:rPr>
              <a:t>Water Quality Control Policy for Siting, Design, Operation, and Maintenance of Onsite Wastewater Treatment Systems</a:t>
            </a:r>
            <a:r>
              <a:rPr lang="en-US" dirty="0">
                <a:solidFill>
                  <a:srgbClr val="000000"/>
                </a:solidFill>
                <a:latin typeface="Times New Roman" panose="02020603050405020304" pitchFamily="18" charset="0"/>
              </a:rPr>
              <a:t>, also referred to as the “OWTS Policy”. This Policy contains five categories, Tiers 0 through Tier 4, for OWTS administration with different requirements at each tier. Now, the City works off of the 2018 local agency management plan (or LAMP) to manage Tier 2 new or replacement OWTS. Additional codes that the City utilizes include the Malibu Municipal Code, LA County Plumbing Code, LCP – LIP, and the OWTS Manual. We expect y</a:t>
            </a:r>
            <a:r>
              <a:rPr lang="en-US" dirty="0"/>
              <a:t>ou, as the City of Malibu OWTS Practitioners, to be well-versed in these codes and regulations as it relates to your work. </a:t>
            </a:r>
          </a:p>
          <a:p>
            <a:endParaRPr lang="en-US" dirty="0">
              <a:solidFill>
                <a:srgbClr val="000000"/>
              </a:solidFill>
              <a:latin typeface="Times New Roman" panose="02020603050405020304" pitchFamily="18" charset="0"/>
            </a:endParaRPr>
          </a:p>
          <a:p>
            <a:endParaRPr lang="en-US" sz="800" dirty="0">
              <a:solidFill>
                <a:srgbClr val="000000"/>
              </a:solidFill>
              <a:latin typeface="Times New Roman" panose="02020603050405020304" pitchFamily="18" charset="0"/>
            </a:endParaRPr>
          </a:p>
          <a:p>
            <a:r>
              <a:rPr lang="en-US" sz="800" i="1" dirty="0">
                <a:solidFill>
                  <a:srgbClr val="000000"/>
                </a:solidFill>
                <a:latin typeface="Times New Roman" panose="02020603050405020304" pitchFamily="18" charset="0"/>
              </a:rPr>
              <a:t>Reference</a:t>
            </a:r>
            <a:r>
              <a:rPr lang="en-US" sz="800" dirty="0">
                <a:solidFill>
                  <a:srgbClr val="000000"/>
                </a:solidFill>
                <a:latin typeface="Times New Roman" panose="02020603050405020304" pitchFamily="18" charset="0"/>
              </a:rPr>
              <a:t>:</a:t>
            </a:r>
            <a:endParaRPr lang="en-US" sz="800" dirty="0">
              <a:solidFill>
                <a:srgbClr val="000000"/>
              </a:solidFill>
              <a:latin typeface="Symbol" panose="05050102010706020507" pitchFamily="18" charset="2"/>
            </a:endParaRPr>
          </a:p>
          <a:p>
            <a:r>
              <a:rPr lang="en-US" sz="800" dirty="0">
                <a:solidFill>
                  <a:srgbClr val="000000"/>
                </a:solidFill>
                <a:latin typeface="Symbol" panose="05050102010706020507" pitchFamily="18" charset="2"/>
              </a:rPr>
              <a:t> </a:t>
            </a:r>
            <a:r>
              <a:rPr lang="en-US" sz="800" b="1" dirty="0">
                <a:solidFill>
                  <a:srgbClr val="000000"/>
                </a:solidFill>
                <a:latin typeface="Times New Roman" panose="02020603050405020304" pitchFamily="18" charset="0"/>
              </a:rPr>
              <a:t>Tier 0 – Existing OWTS </a:t>
            </a:r>
            <a:r>
              <a:rPr lang="en-US" sz="800" dirty="0">
                <a:solidFill>
                  <a:srgbClr val="000000"/>
                </a:solidFill>
                <a:latin typeface="Times New Roman" panose="02020603050405020304" pitchFamily="18" charset="0"/>
              </a:rPr>
              <a:t>that are not failing or contributing to impairment of surface water </a:t>
            </a:r>
          </a:p>
          <a:p>
            <a:r>
              <a:rPr lang="en-US" sz="800" dirty="0">
                <a:solidFill>
                  <a:srgbClr val="000000"/>
                </a:solidFill>
                <a:latin typeface="Times New Roman" panose="02020603050405020304" pitchFamily="18" charset="0"/>
              </a:rPr>
              <a:t> </a:t>
            </a:r>
            <a:r>
              <a:rPr lang="en-US" sz="800" b="1" dirty="0">
                <a:solidFill>
                  <a:srgbClr val="000000"/>
                </a:solidFill>
                <a:latin typeface="Times New Roman" panose="02020603050405020304" pitchFamily="18" charset="0"/>
              </a:rPr>
              <a:t>Tier 1 – Low risk new or replacement OWTS </a:t>
            </a:r>
            <a:r>
              <a:rPr lang="en-US" sz="800" dirty="0">
                <a:solidFill>
                  <a:srgbClr val="000000"/>
                </a:solidFill>
                <a:latin typeface="Times New Roman" panose="02020603050405020304" pitchFamily="18" charset="0"/>
              </a:rPr>
              <a:t>where there is not an approved LAMP </a:t>
            </a:r>
          </a:p>
          <a:p>
            <a:r>
              <a:rPr lang="en-US" sz="800" dirty="0">
                <a:solidFill>
                  <a:srgbClr val="000000"/>
                </a:solidFill>
                <a:latin typeface="Times New Roman" panose="02020603050405020304" pitchFamily="18" charset="0"/>
              </a:rPr>
              <a:t> </a:t>
            </a:r>
            <a:r>
              <a:rPr lang="en-US" sz="800" b="1" dirty="0">
                <a:solidFill>
                  <a:srgbClr val="000000"/>
                </a:solidFill>
                <a:latin typeface="Times New Roman" panose="02020603050405020304" pitchFamily="18" charset="0"/>
              </a:rPr>
              <a:t>Tier 2 – Local Agency Management Program (LAMP) for New or Replacement OWTS </a:t>
            </a:r>
            <a:r>
              <a:rPr lang="en-US" sz="800" dirty="0">
                <a:solidFill>
                  <a:srgbClr val="000000"/>
                </a:solidFill>
                <a:latin typeface="Times New Roman" panose="02020603050405020304" pitchFamily="18" charset="0"/>
              </a:rPr>
              <a:t>allows the local agencies with approval from the Regional Water Board to develop equivalent requirements to achieve the same Policy purpose </a:t>
            </a:r>
          </a:p>
          <a:p>
            <a:r>
              <a:rPr lang="en-US" sz="800" dirty="0">
                <a:solidFill>
                  <a:srgbClr val="000000"/>
                </a:solidFill>
                <a:latin typeface="Times New Roman" panose="02020603050405020304" pitchFamily="18" charset="0"/>
              </a:rPr>
              <a:t> </a:t>
            </a:r>
            <a:r>
              <a:rPr lang="en-US" sz="800" b="1" dirty="0">
                <a:solidFill>
                  <a:srgbClr val="000000"/>
                </a:solidFill>
                <a:latin typeface="Times New Roman" panose="02020603050405020304" pitchFamily="18" charset="0"/>
              </a:rPr>
              <a:t>Tier 3 – Impaired Areas </a:t>
            </a:r>
            <a:r>
              <a:rPr lang="en-US" sz="800" dirty="0">
                <a:solidFill>
                  <a:srgbClr val="000000"/>
                </a:solidFill>
                <a:latin typeface="Times New Roman" panose="02020603050405020304" pitchFamily="18" charset="0"/>
              </a:rPr>
              <a:t>to cover existing, new, and replacement OWTS within 600 feet of water bodies impaired for pathogens or nitrogen per the State </a:t>
            </a:r>
          </a:p>
          <a:p>
            <a:r>
              <a:rPr lang="en-US" sz="800" dirty="0">
                <a:solidFill>
                  <a:srgbClr val="000000"/>
                </a:solidFill>
                <a:latin typeface="Times New Roman" panose="02020603050405020304" pitchFamily="18" charset="0"/>
              </a:rPr>
              <a:t> </a:t>
            </a:r>
            <a:r>
              <a:rPr lang="en-US" sz="800" b="1" dirty="0">
                <a:solidFill>
                  <a:srgbClr val="000000"/>
                </a:solidFill>
                <a:latin typeface="Times New Roman" panose="02020603050405020304" pitchFamily="18" charset="0"/>
              </a:rPr>
              <a:t>Tier 4 – OWTS Requiring Corrective Action </a:t>
            </a:r>
            <a:r>
              <a:rPr lang="en-US" sz="800" dirty="0">
                <a:solidFill>
                  <a:srgbClr val="000000"/>
                </a:solidFill>
                <a:latin typeface="Times New Roman" panose="02020603050405020304" pitchFamily="18" charset="0"/>
              </a:rPr>
              <a:t>because they are either failing or at the point when an OWTS fails </a:t>
            </a:r>
          </a:p>
        </p:txBody>
      </p:sp>
      <p:sp>
        <p:nvSpPr>
          <p:cNvPr id="4" name="Slide Number Placeholder 3"/>
          <p:cNvSpPr>
            <a:spLocks noGrp="1"/>
          </p:cNvSpPr>
          <p:nvPr>
            <p:ph type="sldNum" sz="quarter" idx="5"/>
          </p:nvPr>
        </p:nvSpPr>
        <p:spPr/>
        <p:txBody>
          <a:bodyPr/>
          <a:lstStyle/>
          <a:p>
            <a:fld id="{7F17999E-8729-4D85-AD64-0EBEABDB4340}" type="slidenum">
              <a:rPr lang="en-US" smtClean="0"/>
              <a:t>6</a:t>
            </a:fld>
            <a:endParaRPr lang="en-US"/>
          </a:p>
        </p:txBody>
      </p:sp>
    </p:spTree>
    <p:extLst>
      <p:ext uri="{BB962C8B-B14F-4D97-AF65-F5344CB8AC3E}">
        <p14:creationId xmlns:p14="http://schemas.microsoft.com/office/powerpoint/2010/main" val="3861159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this year, there was a big effort to bring certifications of our OWTS Practitioners into compliance. We appreciate your time and coordination in getting your certificates renewed. As a refresher, we are going to go over the requirements for each Practitioner type. Keep this information in mind as you work towards your certificate renewals. </a:t>
            </a:r>
          </a:p>
        </p:txBody>
      </p:sp>
      <p:sp>
        <p:nvSpPr>
          <p:cNvPr id="4" name="Slide Number Placeholder 3"/>
          <p:cNvSpPr>
            <a:spLocks noGrp="1"/>
          </p:cNvSpPr>
          <p:nvPr>
            <p:ph type="sldNum" sz="quarter" idx="5"/>
          </p:nvPr>
        </p:nvSpPr>
        <p:spPr/>
        <p:txBody>
          <a:bodyPr/>
          <a:lstStyle/>
          <a:p>
            <a:fld id="{7F17999E-8729-4D85-AD64-0EBEABDB4340}" type="slidenum">
              <a:rPr lang="en-US" smtClean="0"/>
              <a:t>7</a:t>
            </a:fld>
            <a:endParaRPr lang="en-US"/>
          </a:p>
        </p:txBody>
      </p:sp>
    </p:spTree>
    <p:extLst>
      <p:ext uri="{BB962C8B-B14F-4D97-AF65-F5344CB8AC3E}">
        <p14:creationId xmlns:p14="http://schemas.microsoft.com/office/powerpoint/2010/main" val="2554989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it is important to note that under Malibu Municipal Code Chapter 5.38, it is unlawful for any person to work on OWTS within the city of Malibu without first obtaining a certificate from the City. We will go over the requirements for each OWTS practitioner type.</a:t>
            </a:r>
          </a:p>
        </p:txBody>
      </p:sp>
      <p:sp>
        <p:nvSpPr>
          <p:cNvPr id="4" name="Slide Number Placeholder 3"/>
          <p:cNvSpPr>
            <a:spLocks noGrp="1"/>
          </p:cNvSpPr>
          <p:nvPr>
            <p:ph type="sldNum" sz="quarter" idx="5"/>
          </p:nvPr>
        </p:nvSpPr>
        <p:spPr/>
        <p:txBody>
          <a:bodyPr/>
          <a:lstStyle/>
          <a:p>
            <a:fld id="{7F17999E-8729-4D85-AD64-0EBEABDB4340}" type="slidenum">
              <a:rPr lang="en-US" smtClean="0"/>
              <a:t>8</a:t>
            </a:fld>
            <a:endParaRPr lang="en-US"/>
          </a:p>
        </p:txBody>
      </p:sp>
    </p:spTree>
    <p:extLst>
      <p:ext uri="{BB962C8B-B14F-4D97-AF65-F5344CB8AC3E}">
        <p14:creationId xmlns:p14="http://schemas.microsoft.com/office/powerpoint/2010/main" val="4194027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highlight>
                  <a:srgbClr val="FFFFFF"/>
                </a:highlight>
                <a:latin typeface="freight-sans-pro"/>
              </a:rPr>
              <a:t>What are the specific requirements for installers? For newly registered installers or those re-registering once their certificate has lapsed, the City requires a written or field exam demonstrating knowledge of OWTS principles and rules, regulations, laws, and ordinances affecting public health and safety. The exam can be administered by the city or a third-party entity that is approved by the city. Next, an installer must have a Class A or C-42 California contractor’s license, per the CA Business and Professions Code. You must also demonstrate at least 2 years of experience installing septic systems. </a:t>
            </a:r>
          </a:p>
          <a:p>
            <a:endParaRPr lang="en-US" b="0" i="0" dirty="0">
              <a:solidFill>
                <a:srgbClr val="333333"/>
              </a:solidFill>
              <a:effectLst/>
              <a:highlight>
                <a:srgbClr val="FFFFFF"/>
              </a:highlight>
              <a:latin typeface="freight-sans-pro"/>
            </a:endParaRPr>
          </a:p>
          <a:p>
            <a:r>
              <a:rPr lang="en-US" b="0" i="0" dirty="0">
                <a:solidFill>
                  <a:srgbClr val="333333"/>
                </a:solidFill>
                <a:effectLst/>
                <a:highlight>
                  <a:srgbClr val="FFFFFF"/>
                </a:highlight>
                <a:latin typeface="freight-sans-pro"/>
              </a:rPr>
              <a:t>**IMPORTANT: In order to renew your City-Registered OWTS Installer certificate, you’ll need to demonstrate a minimum of 4 hours of educational courses approved by the City prior to your certificate expiring. In total, 8 hours of required class time may be averaged over two consecutive years, and a certificate of course completion must be sent over by the instructor, sponsor, or institution of the course. Simply speaking, your OWTS installer certification is active for two years. You’ll need to show 4 hours to CEUs right before renewal, and complete the remaining 4 hours the next year. </a:t>
            </a:r>
          </a:p>
        </p:txBody>
      </p:sp>
      <p:sp>
        <p:nvSpPr>
          <p:cNvPr id="4" name="Slide Number Placeholder 3"/>
          <p:cNvSpPr>
            <a:spLocks noGrp="1"/>
          </p:cNvSpPr>
          <p:nvPr>
            <p:ph type="sldNum" sz="quarter" idx="5"/>
          </p:nvPr>
        </p:nvSpPr>
        <p:spPr/>
        <p:txBody>
          <a:bodyPr/>
          <a:lstStyle/>
          <a:p>
            <a:fld id="{7F17999E-8729-4D85-AD64-0EBEABDB4340}" type="slidenum">
              <a:rPr lang="en-US" smtClean="0"/>
              <a:t>9</a:t>
            </a:fld>
            <a:endParaRPr lang="en-US"/>
          </a:p>
        </p:txBody>
      </p:sp>
    </p:spTree>
    <p:extLst>
      <p:ext uri="{BB962C8B-B14F-4D97-AF65-F5344CB8AC3E}">
        <p14:creationId xmlns:p14="http://schemas.microsoft.com/office/powerpoint/2010/main" val="3652866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45EA5E-3FEE-4A3F-9648-46504D89F61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512AA-4014-4111-A494-134ACBEC09D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45EA5E-3FEE-4A3F-9648-46504D89F61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512AA-4014-4111-A494-134ACBEC09D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45EA5E-3FEE-4A3F-9648-46504D89F61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512AA-4014-4111-A494-134ACBEC09D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46F0C2-3B41-47A3-8FBE-8AD94697A2BA}"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54C11E-F972-476E-B62E-3934D70F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816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6F0C2-3B41-47A3-8FBE-8AD94697A2BA}"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54C11E-F972-476E-B62E-3934D70F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406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46F0C2-3B41-47A3-8FBE-8AD94697A2BA}"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54C11E-F972-476E-B62E-3934D70F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367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46F0C2-3B41-47A3-8FBE-8AD94697A2BA}"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54C11E-F972-476E-B62E-3934D70F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601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46F0C2-3B41-47A3-8FBE-8AD94697A2BA}" type="datetimeFigureOut">
              <a:rPr lang="en-US" smtClean="0">
                <a:solidFill>
                  <a:prstClr val="black">
                    <a:tint val="75000"/>
                  </a:prstClr>
                </a:solidFill>
              </a:rPr>
              <a:pPr/>
              <a:t>10/22/2024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54C11E-F972-476E-B62E-3934D70F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180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46F0C2-3B41-47A3-8FBE-8AD94697A2BA}" type="datetimeFigureOut">
              <a:rPr lang="en-US" smtClean="0">
                <a:solidFill>
                  <a:prstClr val="black">
                    <a:tint val="75000"/>
                  </a:prstClr>
                </a:solidFill>
              </a:rPr>
              <a:pPr/>
              <a:t>10/22/2024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54C11E-F972-476E-B62E-3934D70F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037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46F0C2-3B41-47A3-8FBE-8AD94697A2BA}" type="datetimeFigureOut">
              <a:rPr lang="en-US" smtClean="0">
                <a:solidFill>
                  <a:prstClr val="black">
                    <a:tint val="75000"/>
                  </a:prstClr>
                </a:solidFill>
              </a:rPr>
              <a:pPr/>
              <a:t>10/22/2024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54C11E-F972-476E-B62E-3934D70F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606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46F0C2-3B41-47A3-8FBE-8AD94697A2BA}"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54C11E-F972-476E-B62E-3934D70F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780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45EA5E-3FEE-4A3F-9648-46504D89F61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512AA-4014-4111-A494-134ACBEC09D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46F0C2-3B41-47A3-8FBE-8AD94697A2BA}"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54C11E-F972-476E-B62E-3934D70F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087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6F0C2-3B41-47A3-8FBE-8AD94697A2BA}"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54C11E-F972-476E-B62E-3934D70F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595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6F0C2-3B41-47A3-8FBE-8AD94697A2BA}"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54C11E-F972-476E-B62E-3934D70F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40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45EA5E-3FEE-4A3F-9648-46504D89F61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512AA-4014-4111-A494-134ACBEC09D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45EA5E-3FEE-4A3F-9648-46504D89F61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512AA-4014-4111-A494-134ACBEC09D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45EA5E-3FEE-4A3F-9648-46504D89F619}" type="datetimeFigureOut">
              <a:rPr lang="en-US" smtClean="0"/>
              <a:pPr/>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8512AA-4014-4111-A494-134ACBEC09D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45EA5E-3FEE-4A3F-9648-46504D89F619}" type="datetimeFigureOut">
              <a:rPr lang="en-US" smtClean="0"/>
              <a:pPr/>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8512AA-4014-4111-A494-134ACBEC09D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45EA5E-3FEE-4A3F-9648-46504D89F619}" type="datetimeFigureOut">
              <a:rPr lang="en-US" smtClean="0"/>
              <a:pPr/>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8512AA-4014-4111-A494-134ACBEC09D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45EA5E-3FEE-4A3F-9648-46504D89F61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512AA-4014-4111-A494-134ACBEC09D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45EA5E-3FEE-4A3F-9648-46504D89F61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512AA-4014-4111-A494-134ACBEC09D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5EA5E-3FEE-4A3F-9648-46504D89F619}" type="datetimeFigureOut">
              <a:rPr lang="en-US" smtClean="0"/>
              <a:pPr/>
              <a:t>10/22/2024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512AA-4014-4111-A494-134ACBEC09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6F0C2-3B41-47A3-8FBE-8AD94697A2BA}"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4C11E-F972-476E-B62E-3934D70F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772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1.gif"/><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0.sv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Picture1.jpg"/>
          <p:cNvPicPr>
            <a:picLocks noChangeAspect="1"/>
          </p:cNvPicPr>
          <p:nvPr/>
        </p:nvPicPr>
        <p:blipFill>
          <a:blip r:embed="rId3" cstate="print"/>
          <a:srcRect/>
          <a:stretch>
            <a:fillRect/>
          </a:stretch>
        </p:blipFill>
        <p:spPr bwMode="auto">
          <a:xfrm>
            <a:off x="0" y="-3300"/>
            <a:ext cx="9144000" cy="6858000"/>
          </a:xfrm>
          <a:prstGeom prst="rect">
            <a:avLst/>
          </a:prstGeom>
          <a:noFill/>
          <a:ln w="9525">
            <a:noFill/>
            <a:miter lim="800000"/>
            <a:headEnd/>
            <a:tailEnd/>
          </a:ln>
        </p:spPr>
      </p:pic>
      <p:sp>
        <p:nvSpPr>
          <p:cNvPr id="26628" name="Rectangle 18"/>
          <p:cNvSpPr>
            <a:spLocks noChangeArrowheads="1"/>
          </p:cNvSpPr>
          <p:nvPr/>
        </p:nvSpPr>
        <p:spPr bwMode="auto">
          <a:xfrm>
            <a:off x="419100" y="990600"/>
            <a:ext cx="8305800" cy="2246769"/>
          </a:xfrm>
          <a:prstGeom prst="rect">
            <a:avLst/>
          </a:prstGeom>
          <a:noFill/>
          <a:ln w="9525">
            <a:noFill/>
            <a:miter lim="800000"/>
            <a:headEnd/>
            <a:tailEnd/>
          </a:ln>
        </p:spPr>
        <p:txBody>
          <a:bodyPr wrap="square">
            <a:spAutoFit/>
          </a:bodyPr>
          <a:lstStyle/>
          <a:p>
            <a:pPr algn="ctr"/>
            <a:r>
              <a:rPr lang="en-US" sz="5600" dirty="0">
                <a:solidFill>
                  <a:schemeClr val="bg1"/>
                </a:solidFill>
              </a:rPr>
              <a:t>Malibu OWTS Practitioner</a:t>
            </a:r>
            <a:br>
              <a:rPr lang="en-US" sz="5600" dirty="0">
                <a:solidFill>
                  <a:schemeClr val="bg1"/>
                </a:solidFill>
              </a:rPr>
            </a:br>
            <a:r>
              <a:rPr lang="en-US" sz="5600" dirty="0">
                <a:solidFill>
                  <a:schemeClr val="bg1"/>
                </a:solidFill>
              </a:rPr>
              <a:t>Annual Meeting</a:t>
            </a:r>
          </a:p>
          <a:p>
            <a:endParaRPr lang="en-US" sz="2800" b="1" dirty="0">
              <a:solidFill>
                <a:schemeClr val="tx2">
                  <a:lumMod val="75000"/>
                </a:schemeClr>
              </a:solidFill>
            </a:endParaRPr>
          </a:p>
        </p:txBody>
      </p:sp>
      <p:sp>
        <p:nvSpPr>
          <p:cNvPr id="2" name="TextBox 1">
            <a:extLst>
              <a:ext uri="{FF2B5EF4-FFF2-40B4-BE49-F238E27FC236}">
                <a16:creationId xmlns:a16="http://schemas.microsoft.com/office/drawing/2014/main" id="{96DD7EDE-56EA-490F-7B8A-3A51DB2BDD77}"/>
              </a:ext>
            </a:extLst>
          </p:cNvPr>
          <p:cNvSpPr txBox="1"/>
          <p:nvPr/>
        </p:nvSpPr>
        <p:spPr>
          <a:xfrm>
            <a:off x="1371600" y="3962400"/>
            <a:ext cx="6400800" cy="2554545"/>
          </a:xfrm>
          <a:prstGeom prst="rect">
            <a:avLst/>
          </a:prstGeom>
          <a:noFill/>
        </p:spPr>
        <p:txBody>
          <a:bodyPr wrap="square" rtlCol="0">
            <a:spAutoFit/>
          </a:bodyPr>
          <a:lstStyle/>
          <a:p>
            <a:r>
              <a:rPr lang="en-US" sz="3200" b="1" dirty="0">
                <a:solidFill>
                  <a:schemeClr val="tx2">
                    <a:lumMod val="75000"/>
                  </a:schemeClr>
                </a:solidFill>
              </a:rPr>
              <a:t>Onsite Wastewater Treatment System Regulations: </a:t>
            </a:r>
          </a:p>
          <a:p>
            <a:r>
              <a:rPr lang="en-US" sz="3200" b="1" dirty="0">
                <a:solidFill>
                  <a:schemeClr val="tx2">
                    <a:lumMod val="75000"/>
                  </a:schemeClr>
                </a:solidFill>
              </a:rPr>
              <a:t>Review of Codes </a:t>
            </a:r>
          </a:p>
          <a:p>
            <a:r>
              <a:rPr lang="en-US" sz="3200" b="1" dirty="0">
                <a:solidFill>
                  <a:schemeClr val="tx2">
                    <a:lumMod val="75000"/>
                  </a:schemeClr>
                </a:solidFill>
              </a:rPr>
              <a:t>and Best Practices</a:t>
            </a:r>
          </a:p>
          <a:p>
            <a:endParaRPr lang="en-US" sz="32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0" y="624155"/>
            <a:ext cx="9144000" cy="707886"/>
          </a:xfrm>
          <a:prstGeom prst="rect">
            <a:avLst/>
          </a:prstGeom>
          <a:noFill/>
        </p:spPr>
        <p:txBody>
          <a:bodyPr wrap="square" rtlCol="0">
            <a:spAutoFit/>
          </a:bodyPr>
          <a:lstStyle/>
          <a:p>
            <a:pPr algn="ctr"/>
            <a:r>
              <a:rPr lang="en-US" sz="4000" dirty="0">
                <a:solidFill>
                  <a:schemeClr val="bg1"/>
                </a:solidFill>
              </a:rPr>
              <a:t>Designer Requirements</a:t>
            </a:r>
          </a:p>
        </p:txBody>
      </p:sp>
      <p:pic>
        <p:nvPicPr>
          <p:cNvPr id="10" name="Picture 2" descr="How Long Does It Take for an Architect to Draw up Plans?">
            <a:extLst>
              <a:ext uri="{FF2B5EF4-FFF2-40B4-BE49-F238E27FC236}">
                <a16:creationId xmlns:a16="http://schemas.microsoft.com/office/drawing/2014/main" id="{E694763B-47F6-9CFC-7E3D-CE4F3ACA4A7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43400" y="1954330"/>
            <a:ext cx="4572000" cy="2286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ext Placeholder 3">
            <a:extLst>
              <a:ext uri="{FF2B5EF4-FFF2-40B4-BE49-F238E27FC236}">
                <a16:creationId xmlns:a16="http://schemas.microsoft.com/office/drawing/2014/main" id="{57BA261C-CE8D-61A2-07EF-981DD9CA313C}"/>
              </a:ext>
            </a:extLst>
          </p:cNvPr>
          <p:cNvSpPr txBox="1">
            <a:spLocks/>
          </p:cNvSpPr>
          <p:nvPr/>
        </p:nvSpPr>
        <p:spPr>
          <a:xfrm>
            <a:off x="304800" y="1926985"/>
            <a:ext cx="3886200" cy="38723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California PE, PG, REHS</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Exam</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Training program or 2-years with Designer</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Total 16 hours of CEUs:</a:t>
            </a:r>
          </a:p>
          <a:p>
            <a:pPr marL="800100" lvl="2" indent="-342900">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8 hours before renewal</a:t>
            </a:r>
          </a:p>
          <a:p>
            <a:pPr marL="800100" lvl="2" indent="-342900">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8 hours when active</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Provisional: 2-years experience</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Full Registration: 5+ AOWTS designs </a:t>
            </a:r>
          </a:p>
        </p:txBody>
      </p:sp>
    </p:spTree>
    <p:extLst>
      <p:ext uri="{BB962C8B-B14F-4D97-AF65-F5344CB8AC3E}">
        <p14:creationId xmlns:p14="http://schemas.microsoft.com/office/powerpoint/2010/main" val="1206657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335419" y="345363"/>
            <a:ext cx="8351382" cy="1938992"/>
          </a:xfrm>
          <a:prstGeom prst="rect">
            <a:avLst/>
          </a:prstGeom>
          <a:noFill/>
        </p:spPr>
        <p:txBody>
          <a:bodyPr wrap="square" rtlCol="0">
            <a:spAutoFit/>
          </a:bodyPr>
          <a:lstStyle/>
          <a:p>
            <a:pPr algn="ctr"/>
            <a:r>
              <a:rPr lang="en-US" sz="4000" dirty="0">
                <a:solidFill>
                  <a:schemeClr val="bg1"/>
                </a:solidFill>
              </a:rPr>
              <a:t>Operation, Monitoring, and Maintenance Specialist Requirements</a:t>
            </a:r>
          </a:p>
          <a:p>
            <a:pPr algn="ctr"/>
            <a:endParaRPr lang="en-US" sz="4000" dirty="0">
              <a:solidFill>
                <a:schemeClr val="bg1"/>
              </a:solidFill>
            </a:endParaRPr>
          </a:p>
        </p:txBody>
      </p:sp>
      <p:sp>
        <p:nvSpPr>
          <p:cNvPr id="8" name="Text Placeholder 3">
            <a:extLst>
              <a:ext uri="{FF2B5EF4-FFF2-40B4-BE49-F238E27FC236}">
                <a16:creationId xmlns:a16="http://schemas.microsoft.com/office/drawing/2014/main" id="{57BA261C-CE8D-61A2-07EF-981DD9CA313C}"/>
              </a:ext>
            </a:extLst>
          </p:cNvPr>
          <p:cNvSpPr txBox="1">
            <a:spLocks/>
          </p:cNvSpPr>
          <p:nvPr/>
        </p:nvSpPr>
        <p:spPr>
          <a:xfrm>
            <a:off x="335419" y="2241107"/>
            <a:ext cx="3962400" cy="38723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Notify City in 15 days</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Exam</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2-years experience or reference letter</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Total 16 hours of CEUs:</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8 hours before renewal</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8 hours when active</a:t>
            </a:r>
          </a:p>
        </p:txBody>
      </p:sp>
      <p:pic>
        <p:nvPicPr>
          <p:cNvPr id="5" name="Picture 2" descr="Home aerobic treatment systems servicing course coming- AgriLife Today">
            <a:extLst>
              <a:ext uri="{FF2B5EF4-FFF2-40B4-BE49-F238E27FC236}">
                <a16:creationId xmlns:a16="http://schemas.microsoft.com/office/drawing/2014/main" id="{66E6FAC2-7D70-E941-174B-A8C69C4F072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97819" y="2241106"/>
            <a:ext cx="4362208" cy="37951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131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0" y="623511"/>
            <a:ext cx="9144000" cy="1323439"/>
          </a:xfrm>
          <a:prstGeom prst="rect">
            <a:avLst/>
          </a:prstGeom>
          <a:noFill/>
        </p:spPr>
        <p:txBody>
          <a:bodyPr wrap="square" rtlCol="0">
            <a:spAutoFit/>
          </a:bodyPr>
          <a:lstStyle/>
          <a:p>
            <a:pPr algn="ctr"/>
            <a:r>
              <a:rPr lang="en-US" sz="4000" dirty="0">
                <a:solidFill>
                  <a:schemeClr val="bg1"/>
                </a:solidFill>
              </a:rPr>
              <a:t>Inspector Requirements</a:t>
            </a:r>
          </a:p>
          <a:p>
            <a:pPr algn="ctr"/>
            <a:endParaRPr lang="en-US" sz="4000" dirty="0">
              <a:solidFill>
                <a:schemeClr val="bg1"/>
              </a:solidFill>
            </a:endParaRPr>
          </a:p>
        </p:txBody>
      </p:sp>
      <p:sp>
        <p:nvSpPr>
          <p:cNvPr id="8" name="Text Placeholder 3">
            <a:extLst>
              <a:ext uri="{FF2B5EF4-FFF2-40B4-BE49-F238E27FC236}">
                <a16:creationId xmlns:a16="http://schemas.microsoft.com/office/drawing/2014/main" id="{57BA261C-CE8D-61A2-07EF-981DD9CA313C}"/>
              </a:ext>
            </a:extLst>
          </p:cNvPr>
          <p:cNvSpPr txBox="1">
            <a:spLocks/>
          </p:cNvSpPr>
          <p:nvPr/>
        </p:nvSpPr>
        <p:spPr>
          <a:xfrm>
            <a:off x="304800" y="1926985"/>
            <a:ext cx="3962400" cy="38723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CEG, GE, PE, REHS, or Class A or Specialty C-42 license</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OWTS inspection training </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Exam</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Total 8 hours of CEUs:</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4 hours before renewal</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4 hours when active</a:t>
            </a:r>
          </a:p>
        </p:txBody>
      </p:sp>
      <p:pic>
        <p:nvPicPr>
          <p:cNvPr id="6" name="Picture 2" descr="Septic Inspectors - ATS Environmental">
            <a:extLst>
              <a:ext uri="{FF2B5EF4-FFF2-40B4-BE49-F238E27FC236}">
                <a16:creationId xmlns:a16="http://schemas.microsoft.com/office/drawing/2014/main" id="{AEB03075-2C3D-3212-DDF0-4BB63CBF1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151" r="19880" b="-3"/>
          <a:stretch/>
        </p:blipFill>
        <p:spPr bwMode="auto">
          <a:xfrm>
            <a:off x="4267200" y="1924926"/>
            <a:ext cx="4394797" cy="36914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223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0" y="377894"/>
            <a:ext cx="9144000" cy="707886"/>
          </a:xfrm>
          <a:prstGeom prst="rect">
            <a:avLst/>
          </a:prstGeom>
          <a:noFill/>
        </p:spPr>
        <p:txBody>
          <a:bodyPr wrap="square" rtlCol="0">
            <a:spAutoFit/>
          </a:bodyPr>
          <a:lstStyle/>
          <a:p>
            <a:pPr algn="ctr"/>
            <a:r>
              <a:rPr lang="en-US" sz="4000" dirty="0">
                <a:solidFill>
                  <a:schemeClr val="bg1"/>
                </a:solidFill>
              </a:rPr>
              <a:t>OWTS Practitioner Certificate</a:t>
            </a:r>
          </a:p>
        </p:txBody>
      </p:sp>
      <p:pic>
        <p:nvPicPr>
          <p:cNvPr id="5" name="Picture Placeholder 15">
            <a:extLst>
              <a:ext uri="{FF2B5EF4-FFF2-40B4-BE49-F238E27FC236}">
                <a16:creationId xmlns:a16="http://schemas.microsoft.com/office/drawing/2014/main" id="{0EFEC828-FB63-76E3-F922-5006CF24B846}"/>
              </a:ext>
            </a:extLst>
          </p:cNvPr>
          <p:cNvPicPr>
            <a:picLocks noChangeAspect="1"/>
          </p:cNvPicPr>
          <p:nvPr/>
        </p:nvPicPr>
        <p:blipFill>
          <a:blip r:embed="rId4"/>
          <a:srcRect t="2296" b="2296"/>
          <a:stretch/>
        </p:blipFill>
        <p:spPr>
          <a:xfrm>
            <a:off x="980348" y="1189036"/>
            <a:ext cx="7183303" cy="5133400"/>
          </a:xfrm>
          <a:prstGeom prst="rect">
            <a:avLst/>
          </a:prstGeom>
        </p:spPr>
      </p:pic>
      <p:pic>
        <p:nvPicPr>
          <p:cNvPr id="6" name="Picture 4" descr="REVOKED Rubber Stamp for office use self-inking">
            <a:extLst>
              <a:ext uri="{FF2B5EF4-FFF2-40B4-BE49-F238E27FC236}">
                <a16:creationId xmlns:a16="http://schemas.microsoft.com/office/drawing/2014/main" id="{326803AC-CB77-A701-B835-0DEA0E41E8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216" b="39759"/>
          <a:stretch/>
        </p:blipFill>
        <p:spPr bwMode="auto">
          <a:xfrm rot="19792619">
            <a:off x="1538670" y="2927379"/>
            <a:ext cx="6066658" cy="170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81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0" y="623511"/>
            <a:ext cx="9144000" cy="1323439"/>
          </a:xfrm>
          <a:prstGeom prst="rect">
            <a:avLst/>
          </a:prstGeom>
          <a:noFill/>
        </p:spPr>
        <p:txBody>
          <a:bodyPr wrap="square" rtlCol="0">
            <a:spAutoFit/>
          </a:bodyPr>
          <a:lstStyle/>
          <a:p>
            <a:pPr algn="ctr"/>
            <a:r>
              <a:rPr lang="en-US" sz="4000" dirty="0">
                <a:solidFill>
                  <a:schemeClr val="bg1"/>
                </a:solidFill>
              </a:rPr>
              <a:t>Scenarios</a:t>
            </a:r>
          </a:p>
          <a:p>
            <a:pPr algn="ctr"/>
            <a:endParaRPr lang="en-US" sz="4000" dirty="0">
              <a:solidFill>
                <a:schemeClr val="bg1"/>
              </a:solidFill>
            </a:endParaRPr>
          </a:p>
        </p:txBody>
      </p:sp>
      <p:sp>
        <p:nvSpPr>
          <p:cNvPr id="5" name="Text Placeholder 3">
            <a:extLst>
              <a:ext uri="{FF2B5EF4-FFF2-40B4-BE49-F238E27FC236}">
                <a16:creationId xmlns:a16="http://schemas.microsoft.com/office/drawing/2014/main" id="{E4A91239-2F35-DFAF-8BA1-2C4B0E6D2219}"/>
              </a:ext>
            </a:extLst>
          </p:cNvPr>
          <p:cNvSpPr txBox="1">
            <a:spLocks/>
          </p:cNvSpPr>
          <p:nvPr/>
        </p:nvSpPr>
        <p:spPr>
          <a:xfrm>
            <a:off x="457200" y="1774749"/>
            <a:ext cx="8229600" cy="145579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just">
              <a:spcBef>
                <a:spcPts val="0"/>
              </a:spcBef>
              <a:buFont typeface="+mj-lt"/>
              <a:buAutoNum type="arabicPeriod"/>
            </a:pPr>
            <a:r>
              <a:rPr lang="en-US" sz="2200" dirty="0">
                <a:latin typeface="Arial" panose="020B0604020202020204" pitchFamily="34" charset="0"/>
                <a:cs typeface="Arial" panose="020B0604020202020204" pitchFamily="34" charset="0"/>
              </a:rPr>
              <a:t>John has designed OWTS systems for years. Now, he is eager to shift gears, grab a shovel, dig a hole, and install his first septic tank. Can he qualify as a City-Registered OWTS Installer?</a:t>
            </a:r>
          </a:p>
        </p:txBody>
      </p:sp>
      <p:sp>
        <p:nvSpPr>
          <p:cNvPr id="7" name="Text Placeholder 3">
            <a:extLst>
              <a:ext uri="{FF2B5EF4-FFF2-40B4-BE49-F238E27FC236}">
                <a16:creationId xmlns:a16="http://schemas.microsoft.com/office/drawing/2014/main" id="{6B37E2C1-E7E9-3210-B48D-556858356380}"/>
              </a:ext>
            </a:extLst>
          </p:cNvPr>
          <p:cNvSpPr txBox="1">
            <a:spLocks/>
          </p:cNvSpPr>
          <p:nvPr/>
        </p:nvSpPr>
        <p:spPr>
          <a:xfrm>
            <a:off x="914400" y="3255260"/>
            <a:ext cx="7924800" cy="132344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14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2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9pPr>
          </a:lstStyle>
          <a:p>
            <a:pPr algn="l">
              <a:spcBef>
                <a:spcPts val="0"/>
              </a:spcBef>
            </a:pPr>
            <a:r>
              <a:rPr lang="en-US" sz="2200" cap="none" dirty="0">
                <a:solidFill>
                  <a:srgbClr val="FF0000"/>
                </a:solidFill>
                <a:latin typeface="Arial" panose="020B0604020202020204" pitchFamily="34" charset="0"/>
                <a:cs typeface="Arial" panose="020B0604020202020204" pitchFamily="34" charset="0"/>
              </a:rPr>
              <a:t>No, John doesn’t have 2-years of experience installing OWTS, and we do not know if he has the required Class A or Specialty C-42 license. </a:t>
            </a:r>
          </a:p>
        </p:txBody>
      </p:sp>
    </p:spTree>
    <p:extLst>
      <p:ext uri="{BB962C8B-B14F-4D97-AF65-F5344CB8AC3E}">
        <p14:creationId xmlns:p14="http://schemas.microsoft.com/office/powerpoint/2010/main" val="124389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0" y="623511"/>
            <a:ext cx="9144000" cy="1323439"/>
          </a:xfrm>
          <a:prstGeom prst="rect">
            <a:avLst/>
          </a:prstGeom>
          <a:noFill/>
        </p:spPr>
        <p:txBody>
          <a:bodyPr wrap="square" rtlCol="0">
            <a:spAutoFit/>
          </a:bodyPr>
          <a:lstStyle/>
          <a:p>
            <a:pPr algn="ctr"/>
            <a:r>
              <a:rPr lang="en-US" sz="4000" dirty="0">
                <a:solidFill>
                  <a:schemeClr val="bg1"/>
                </a:solidFill>
              </a:rPr>
              <a:t>Scenarios</a:t>
            </a:r>
          </a:p>
          <a:p>
            <a:pPr algn="ctr"/>
            <a:endParaRPr lang="en-US" sz="4000" dirty="0">
              <a:solidFill>
                <a:schemeClr val="bg1"/>
              </a:solidFill>
            </a:endParaRPr>
          </a:p>
        </p:txBody>
      </p:sp>
      <p:sp>
        <p:nvSpPr>
          <p:cNvPr id="5" name="Text Placeholder 3">
            <a:extLst>
              <a:ext uri="{FF2B5EF4-FFF2-40B4-BE49-F238E27FC236}">
                <a16:creationId xmlns:a16="http://schemas.microsoft.com/office/drawing/2014/main" id="{E4A91239-2F35-DFAF-8BA1-2C4B0E6D2219}"/>
              </a:ext>
            </a:extLst>
          </p:cNvPr>
          <p:cNvSpPr txBox="1">
            <a:spLocks/>
          </p:cNvSpPr>
          <p:nvPr/>
        </p:nvSpPr>
        <p:spPr>
          <a:xfrm>
            <a:off x="457200" y="1774749"/>
            <a:ext cx="8229600" cy="145579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None/>
            </a:pPr>
            <a:r>
              <a:rPr lang="en-US" sz="2200" dirty="0">
                <a:latin typeface="Arial" panose="020B0604020202020204" pitchFamily="34" charset="0"/>
                <a:cs typeface="Arial" panose="020B0604020202020204" pitchFamily="34" charset="0"/>
              </a:rPr>
              <a:t>2. Jane has designed conventional OWTS in Colorado for years. She just moved to Los Angeles and is ready to design OWTS in Malibu. Can she qualify as a City-Registered OWTS Designer?</a:t>
            </a:r>
          </a:p>
        </p:txBody>
      </p:sp>
      <p:sp>
        <p:nvSpPr>
          <p:cNvPr id="7" name="Text Placeholder 3">
            <a:extLst>
              <a:ext uri="{FF2B5EF4-FFF2-40B4-BE49-F238E27FC236}">
                <a16:creationId xmlns:a16="http://schemas.microsoft.com/office/drawing/2014/main" id="{6B37E2C1-E7E9-3210-B48D-556858356380}"/>
              </a:ext>
            </a:extLst>
          </p:cNvPr>
          <p:cNvSpPr txBox="1">
            <a:spLocks/>
          </p:cNvSpPr>
          <p:nvPr/>
        </p:nvSpPr>
        <p:spPr>
          <a:xfrm>
            <a:off x="838200" y="3230547"/>
            <a:ext cx="7924800" cy="132344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14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2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9pPr>
          </a:lstStyle>
          <a:p>
            <a:pPr algn="l">
              <a:spcBef>
                <a:spcPts val="0"/>
              </a:spcBef>
            </a:pPr>
            <a:r>
              <a:rPr lang="en-US" sz="2200" cap="none" dirty="0">
                <a:solidFill>
                  <a:srgbClr val="FF0000"/>
                </a:solidFill>
                <a:latin typeface="Arial" panose="020B0604020202020204" pitchFamily="34" charset="0"/>
                <a:cs typeface="Arial" panose="020B0604020202020204" pitchFamily="34" charset="0"/>
              </a:rPr>
              <a:t>No, Jane is licensed in Colorado, but not California. Also, Jane only has experience designing conventional OWTS, and does not have experience with advanced OWTS. </a:t>
            </a:r>
          </a:p>
        </p:txBody>
      </p:sp>
    </p:spTree>
    <p:extLst>
      <p:ext uri="{BB962C8B-B14F-4D97-AF65-F5344CB8AC3E}">
        <p14:creationId xmlns:p14="http://schemas.microsoft.com/office/powerpoint/2010/main" val="124202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0" y="623511"/>
            <a:ext cx="9144000" cy="1323439"/>
          </a:xfrm>
          <a:prstGeom prst="rect">
            <a:avLst/>
          </a:prstGeom>
          <a:noFill/>
        </p:spPr>
        <p:txBody>
          <a:bodyPr wrap="square" rtlCol="0">
            <a:spAutoFit/>
          </a:bodyPr>
          <a:lstStyle/>
          <a:p>
            <a:pPr algn="ctr"/>
            <a:r>
              <a:rPr lang="en-US" sz="4000" dirty="0">
                <a:solidFill>
                  <a:schemeClr val="bg1"/>
                </a:solidFill>
              </a:rPr>
              <a:t>Scenarios</a:t>
            </a:r>
          </a:p>
          <a:p>
            <a:pPr algn="ctr"/>
            <a:endParaRPr lang="en-US" sz="4000" dirty="0">
              <a:solidFill>
                <a:schemeClr val="bg1"/>
              </a:solidFill>
            </a:endParaRPr>
          </a:p>
        </p:txBody>
      </p:sp>
      <p:sp>
        <p:nvSpPr>
          <p:cNvPr id="5" name="Text Placeholder 3">
            <a:extLst>
              <a:ext uri="{FF2B5EF4-FFF2-40B4-BE49-F238E27FC236}">
                <a16:creationId xmlns:a16="http://schemas.microsoft.com/office/drawing/2014/main" id="{E4A91239-2F35-DFAF-8BA1-2C4B0E6D2219}"/>
              </a:ext>
            </a:extLst>
          </p:cNvPr>
          <p:cNvSpPr txBox="1">
            <a:spLocks/>
          </p:cNvSpPr>
          <p:nvPr/>
        </p:nvSpPr>
        <p:spPr>
          <a:xfrm>
            <a:off x="457200" y="1774749"/>
            <a:ext cx="8229600" cy="145579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None/>
            </a:pPr>
            <a:r>
              <a:rPr lang="en-US" sz="2200" dirty="0">
                <a:latin typeface="Arial" panose="020B0604020202020204" pitchFamily="34" charset="0"/>
                <a:cs typeface="Arial" panose="020B0604020202020204" pitchFamily="34" charset="0"/>
              </a:rPr>
              <a:t>3. Zach has his C-42 contractors license, took the 8-hour NAWT training and passed the exam, and has installed OWTS for 2+ years. Can he qualify as a City-Registered OWTS Installer?</a:t>
            </a:r>
          </a:p>
        </p:txBody>
      </p:sp>
      <p:sp>
        <p:nvSpPr>
          <p:cNvPr id="7" name="Text Placeholder 3">
            <a:extLst>
              <a:ext uri="{FF2B5EF4-FFF2-40B4-BE49-F238E27FC236}">
                <a16:creationId xmlns:a16="http://schemas.microsoft.com/office/drawing/2014/main" id="{6B37E2C1-E7E9-3210-B48D-556858356380}"/>
              </a:ext>
            </a:extLst>
          </p:cNvPr>
          <p:cNvSpPr txBox="1">
            <a:spLocks/>
          </p:cNvSpPr>
          <p:nvPr/>
        </p:nvSpPr>
        <p:spPr>
          <a:xfrm>
            <a:off x="838200" y="3230547"/>
            <a:ext cx="7924800" cy="132344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14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2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9pPr>
          </a:lstStyle>
          <a:p>
            <a:pPr algn="l">
              <a:spcBef>
                <a:spcPts val="0"/>
              </a:spcBef>
            </a:pPr>
            <a:r>
              <a:rPr lang="en-US" sz="2200" cap="none" dirty="0">
                <a:solidFill>
                  <a:srgbClr val="FF0000"/>
                </a:solidFill>
                <a:latin typeface="Arial" panose="020B0604020202020204" pitchFamily="34" charset="0"/>
                <a:cs typeface="Arial" panose="020B0604020202020204" pitchFamily="34" charset="0"/>
              </a:rPr>
              <a:t>Yes, Zach meets all qualifications to be a City-Registered OWTS Installer, and will remember to submit his renewal application before the 2-year expiration date.</a:t>
            </a:r>
          </a:p>
        </p:txBody>
      </p:sp>
    </p:spTree>
    <p:extLst>
      <p:ext uri="{BB962C8B-B14F-4D97-AF65-F5344CB8AC3E}">
        <p14:creationId xmlns:p14="http://schemas.microsoft.com/office/powerpoint/2010/main" val="75104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 y="8300"/>
            <a:ext cx="914483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5823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icture1.jpg"/>
          <p:cNvPicPr>
            <a:picLocks noGrp="1" noChangeAspect="1"/>
          </p:cNvPicPr>
          <p:nvPr>
            <p:ph idx="1"/>
          </p:nvPr>
        </p:nvPicPr>
        <p:blipFill>
          <a:blip r:embed="rId3" cstate="print"/>
          <a:srcRect l="121" r="2" b="2"/>
          <a:stretch/>
        </p:blipFill>
        <p:spPr bwMode="auto">
          <a:xfrm>
            <a:off x="20" y="10"/>
            <a:ext cx="9143980" cy="6866290"/>
          </a:xfrm>
          <a:prstGeom prst="rect">
            <a:avLst/>
          </a:prstGeom>
          <a:noFill/>
        </p:spPr>
      </p:pic>
      <p:sp>
        <p:nvSpPr>
          <p:cNvPr id="9" name="TextBox 8">
            <a:extLst>
              <a:ext uri="{FF2B5EF4-FFF2-40B4-BE49-F238E27FC236}">
                <a16:creationId xmlns:a16="http://schemas.microsoft.com/office/drawing/2014/main" id="{B976714A-EBAF-D7FC-B266-5D830BFBE581}"/>
              </a:ext>
            </a:extLst>
          </p:cNvPr>
          <p:cNvSpPr txBox="1"/>
          <p:nvPr/>
        </p:nvSpPr>
        <p:spPr>
          <a:xfrm>
            <a:off x="1028700" y="2209800"/>
            <a:ext cx="7086600" cy="954107"/>
          </a:xfrm>
          <a:prstGeom prst="rect">
            <a:avLst/>
          </a:prstGeom>
          <a:noFill/>
        </p:spPr>
        <p:txBody>
          <a:bodyPr wrap="square" rtlCol="0">
            <a:spAutoFit/>
          </a:bodyPr>
          <a:lstStyle/>
          <a:p>
            <a:pPr algn="ctr">
              <a:spcAft>
                <a:spcPts val="600"/>
              </a:spcAft>
            </a:pPr>
            <a:r>
              <a:rPr lang="en-US" sz="5600" dirty="0">
                <a:solidFill>
                  <a:schemeClr val="bg1"/>
                </a:solidFill>
              </a:rPr>
              <a:t>OWTS Requirements</a:t>
            </a:r>
          </a:p>
        </p:txBody>
      </p:sp>
    </p:spTree>
    <p:extLst>
      <p:ext uri="{BB962C8B-B14F-4D97-AF65-F5344CB8AC3E}">
        <p14:creationId xmlns:p14="http://schemas.microsoft.com/office/powerpoint/2010/main" val="1013426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76202" y="630704"/>
            <a:ext cx="4572000" cy="1938992"/>
          </a:xfrm>
          <a:prstGeom prst="rect">
            <a:avLst/>
          </a:prstGeom>
          <a:noFill/>
        </p:spPr>
        <p:txBody>
          <a:bodyPr wrap="square" rtlCol="0">
            <a:spAutoFit/>
          </a:bodyPr>
          <a:lstStyle/>
          <a:p>
            <a:pPr algn="ctr"/>
            <a:r>
              <a:rPr lang="en-US" sz="4000" dirty="0">
                <a:solidFill>
                  <a:schemeClr val="bg1"/>
                </a:solidFill>
              </a:rPr>
              <a:t>When is a New OWTS Required?</a:t>
            </a:r>
          </a:p>
          <a:p>
            <a:pPr algn="ctr"/>
            <a:endParaRPr lang="en-US" sz="4000" dirty="0">
              <a:solidFill>
                <a:schemeClr val="bg1"/>
              </a:solidFill>
            </a:endParaRPr>
          </a:p>
        </p:txBody>
      </p:sp>
      <p:sp>
        <p:nvSpPr>
          <p:cNvPr id="8" name="Text Placeholder 3">
            <a:extLst>
              <a:ext uri="{FF2B5EF4-FFF2-40B4-BE49-F238E27FC236}">
                <a16:creationId xmlns:a16="http://schemas.microsoft.com/office/drawing/2014/main" id="{57BA261C-CE8D-61A2-07EF-981DD9CA313C}"/>
              </a:ext>
            </a:extLst>
          </p:cNvPr>
          <p:cNvSpPr txBox="1">
            <a:spLocks/>
          </p:cNvSpPr>
          <p:nvPr/>
        </p:nvSpPr>
        <p:spPr>
          <a:xfrm>
            <a:off x="304800" y="2362200"/>
            <a:ext cx="3962400" cy="3437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Increasing flow (bedrooms, drainage fixture units)</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OWTS had 1 replacement already</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Newly constructed / renovated commercial or multifamily</a:t>
            </a:r>
          </a:p>
        </p:txBody>
      </p:sp>
      <p:pic>
        <p:nvPicPr>
          <p:cNvPr id="5" name="Picture 2" descr="Pin page">
            <a:extLst>
              <a:ext uri="{FF2B5EF4-FFF2-40B4-BE49-F238E27FC236}">
                <a16:creationId xmlns:a16="http://schemas.microsoft.com/office/drawing/2014/main" id="{B94BF686-EAB2-5027-4AA7-AC27AE7C73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6355" r="4724"/>
          <a:stretch/>
        </p:blipFill>
        <p:spPr bwMode="auto">
          <a:xfrm>
            <a:off x="4876802" y="-320882"/>
            <a:ext cx="4261020" cy="7178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867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0" y="377894"/>
            <a:ext cx="9144000" cy="707886"/>
          </a:xfrm>
          <a:prstGeom prst="rect">
            <a:avLst/>
          </a:prstGeom>
          <a:noFill/>
        </p:spPr>
        <p:txBody>
          <a:bodyPr wrap="square" rtlCol="0">
            <a:spAutoFit/>
          </a:bodyPr>
          <a:lstStyle/>
          <a:p>
            <a:pPr algn="ctr"/>
            <a:r>
              <a:rPr lang="en-US" sz="4000" dirty="0">
                <a:solidFill>
                  <a:schemeClr val="bg1"/>
                </a:solidFill>
              </a:rPr>
              <a:t>New OWTS Procedures</a:t>
            </a:r>
          </a:p>
        </p:txBody>
      </p:sp>
      <p:pic>
        <p:nvPicPr>
          <p:cNvPr id="7" name="Picture 6" descr="A screenshot of a web page&#10;&#10;Description automatically generated">
            <a:extLst>
              <a:ext uri="{FF2B5EF4-FFF2-40B4-BE49-F238E27FC236}">
                <a16:creationId xmlns:a16="http://schemas.microsoft.com/office/drawing/2014/main" id="{676A4F72-812B-4E40-1607-7FEC3BC88435}"/>
              </a:ext>
            </a:extLst>
          </p:cNvPr>
          <p:cNvPicPr>
            <a:picLocks noChangeAspect="1"/>
          </p:cNvPicPr>
          <p:nvPr/>
        </p:nvPicPr>
        <p:blipFill>
          <a:blip r:embed="rId4"/>
          <a:stretch>
            <a:fillRect/>
          </a:stretch>
        </p:blipFill>
        <p:spPr>
          <a:xfrm>
            <a:off x="430427" y="1417637"/>
            <a:ext cx="5369639" cy="4658162"/>
          </a:xfrm>
          <a:prstGeom prst="rect">
            <a:avLst/>
          </a:prstGeom>
          <a:ln>
            <a:noFill/>
          </a:ln>
          <a:effectLst>
            <a:outerShdw blurRad="190500" algn="tl" rotWithShape="0">
              <a:srgbClr val="000000">
                <a:alpha val="70000"/>
              </a:srgbClr>
            </a:outerShdw>
          </a:effectLst>
        </p:spPr>
      </p:pic>
      <p:sp>
        <p:nvSpPr>
          <p:cNvPr id="5" name="Content Placeholder 2">
            <a:extLst>
              <a:ext uri="{FF2B5EF4-FFF2-40B4-BE49-F238E27FC236}">
                <a16:creationId xmlns:a16="http://schemas.microsoft.com/office/drawing/2014/main" id="{61BA7CC1-8749-A90D-C06D-50E64F781C3B}"/>
              </a:ext>
            </a:extLst>
          </p:cNvPr>
          <p:cNvSpPr txBox="1">
            <a:spLocks/>
          </p:cNvSpPr>
          <p:nvPr/>
        </p:nvSpPr>
        <p:spPr>
          <a:xfrm>
            <a:off x="5986469" y="1922526"/>
            <a:ext cx="2971128" cy="388130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MMC 15.40</a:t>
            </a:r>
          </a:p>
          <a:p>
            <a:r>
              <a:rPr lang="en-US" sz="2200" dirty="0">
                <a:latin typeface="Arial" panose="020B0604020202020204" pitchFamily="34" charset="0"/>
                <a:cs typeface="Arial" panose="020B0604020202020204" pitchFamily="34" charset="0"/>
              </a:rPr>
              <a:t>MMC 15.42</a:t>
            </a:r>
          </a:p>
          <a:p>
            <a:r>
              <a:rPr lang="en-US" sz="2200" dirty="0">
                <a:latin typeface="Arial" panose="020B0604020202020204" pitchFamily="34" charset="0"/>
                <a:cs typeface="Arial" panose="020B0604020202020204" pitchFamily="34" charset="0"/>
              </a:rPr>
              <a:t>MMC 15.44</a:t>
            </a:r>
          </a:p>
          <a:p>
            <a:r>
              <a:rPr lang="en-US" sz="2200" dirty="0">
                <a:latin typeface="Arial" panose="020B0604020202020204" pitchFamily="34" charset="0"/>
                <a:cs typeface="Arial" panose="020B0604020202020204" pitchFamily="34" charset="0"/>
              </a:rPr>
              <a:t>OWTS Manual</a:t>
            </a:r>
          </a:p>
          <a:p>
            <a:r>
              <a:rPr lang="en-US" sz="2200" dirty="0">
                <a:latin typeface="Arial" panose="020B0604020202020204" pitchFamily="34" charset="0"/>
                <a:cs typeface="Arial" panose="020B0604020202020204" pitchFamily="34" charset="0"/>
              </a:rPr>
              <a:t>Statewide OWTS Policy</a:t>
            </a:r>
          </a:p>
        </p:txBody>
      </p:sp>
    </p:spTree>
    <p:extLst>
      <p:ext uri="{BB962C8B-B14F-4D97-AF65-F5344CB8AC3E}">
        <p14:creationId xmlns:p14="http://schemas.microsoft.com/office/powerpoint/2010/main" val="576351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Text Placeholder 3">
            <a:extLst>
              <a:ext uri="{FF2B5EF4-FFF2-40B4-BE49-F238E27FC236}">
                <a16:creationId xmlns:a16="http://schemas.microsoft.com/office/drawing/2014/main" id="{CD30AFCD-5A91-43DD-70B1-1B08686D0A33}"/>
              </a:ext>
            </a:extLst>
          </p:cNvPr>
          <p:cNvSpPr txBox="1">
            <a:spLocks/>
          </p:cNvSpPr>
          <p:nvPr/>
        </p:nvSpPr>
        <p:spPr>
          <a:xfrm>
            <a:off x="1638300" y="1447977"/>
            <a:ext cx="5867400" cy="45200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28600">
              <a:lnSpc>
                <a:spcPct val="110000"/>
              </a:lnSpc>
              <a:spcBef>
                <a:spcPts val="0"/>
              </a:spcBef>
              <a:spcAft>
                <a:spcPts val="600"/>
              </a:spcAft>
            </a:pPr>
            <a:r>
              <a:rPr lang="en-US" sz="2500" dirty="0">
                <a:latin typeface="Arial" panose="020B0604020202020204" pitchFamily="34" charset="0"/>
                <a:cs typeface="Arial" panose="020B0604020202020204" pitchFamily="34" charset="0"/>
              </a:rPr>
              <a:t>Purpose</a:t>
            </a:r>
          </a:p>
          <a:p>
            <a:pPr marL="285750" indent="-228600">
              <a:lnSpc>
                <a:spcPct val="110000"/>
              </a:lnSpc>
              <a:spcBef>
                <a:spcPts val="0"/>
              </a:spcBef>
              <a:spcAft>
                <a:spcPts val="600"/>
              </a:spcAft>
            </a:pPr>
            <a:r>
              <a:rPr lang="en-US" sz="2500" dirty="0">
                <a:latin typeface="Arial" panose="020B0604020202020204" pitchFamily="34" charset="0"/>
                <a:cs typeface="Arial" panose="020B0604020202020204" pitchFamily="34" charset="0"/>
              </a:rPr>
              <a:t>Meet the Team</a:t>
            </a:r>
          </a:p>
          <a:p>
            <a:pPr marL="285750" indent="-228600">
              <a:lnSpc>
                <a:spcPct val="110000"/>
              </a:lnSpc>
              <a:spcBef>
                <a:spcPts val="0"/>
              </a:spcBef>
              <a:spcAft>
                <a:spcPts val="600"/>
              </a:spcAft>
            </a:pPr>
            <a:r>
              <a:rPr lang="en-US" sz="2500" dirty="0">
                <a:latin typeface="Arial" panose="020B0604020202020204" pitchFamily="34" charset="0"/>
                <a:cs typeface="Arial" panose="020B0604020202020204" pitchFamily="34" charset="0"/>
              </a:rPr>
              <a:t>Regulatory Framework Overview</a:t>
            </a:r>
          </a:p>
          <a:p>
            <a:pPr marL="285750" indent="-228600">
              <a:lnSpc>
                <a:spcPct val="110000"/>
              </a:lnSpc>
              <a:spcBef>
                <a:spcPts val="0"/>
              </a:spcBef>
              <a:spcAft>
                <a:spcPts val="600"/>
              </a:spcAft>
            </a:pPr>
            <a:r>
              <a:rPr lang="en-US" sz="2500" dirty="0">
                <a:latin typeface="Arial" panose="020B0604020202020204" pitchFamily="34" charset="0"/>
                <a:cs typeface="Arial" panose="020B0604020202020204" pitchFamily="34" charset="0"/>
              </a:rPr>
              <a:t>OWTS Practitioner Requirements</a:t>
            </a:r>
          </a:p>
          <a:p>
            <a:pPr marL="285750" indent="-228600">
              <a:lnSpc>
                <a:spcPct val="110000"/>
              </a:lnSpc>
              <a:spcBef>
                <a:spcPts val="0"/>
              </a:spcBef>
              <a:spcAft>
                <a:spcPts val="600"/>
              </a:spcAft>
            </a:pPr>
            <a:r>
              <a:rPr lang="en-US" sz="2500" dirty="0">
                <a:latin typeface="Arial" panose="020B0604020202020204" pitchFamily="34" charset="0"/>
                <a:cs typeface="Arial" panose="020B0604020202020204" pitchFamily="34" charset="0"/>
              </a:rPr>
              <a:t>OWTS Requirements</a:t>
            </a:r>
          </a:p>
          <a:p>
            <a:pPr marL="285750" indent="-228600">
              <a:lnSpc>
                <a:spcPct val="110000"/>
              </a:lnSpc>
              <a:spcBef>
                <a:spcPts val="0"/>
              </a:spcBef>
              <a:spcAft>
                <a:spcPts val="600"/>
              </a:spcAft>
            </a:pPr>
            <a:r>
              <a:rPr lang="en-US" sz="2500" dirty="0">
                <a:latin typeface="Arial" panose="020B0604020202020204" pitchFamily="34" charset="0"/>
                <a:cs typeface="Arial" panose="020B0604020202020204" pitchFamily="34" charset="0"/>
              </a:rPr>
              <a:t>New Construction</a:t>
            </a:r>
          </a:p>
          <a:p>
            <a:pPr marL="285750" indent="-228600">
              <a:lnSpc>
                <a:spcPct val="110000"/>
              </a:lnSpc>
              <a:spcBef>
                <a:spcPts val="0"/>
              </a:spcBef>
              <a:spcAft>
                <a:spcPts val="600"/>
              </a:spcAft>
            </a:pPr>
            <a:r>
              <a:rPr lang="en-US" sz="2500" dirty="0">
                <a:latin typeface="Arial" panose="020B0604020202020204" pitchFamily="34" charset="0"/>
                <a:cs typeface="Arial" panose="020B0604020202020204" pitchFamily="34" charset="0"/>
              </a:rPr>
              <a:t>OWTS Maintenance</a:t>
            </a:r>
          </a:p>
          <a:p>
            <a:pPr marL="285750" indent="-228600">
              <a:lnSpc>
                <a:spcPct val="110000"/>
              </a:lnSpc>
              <a:spcBef>
                <a:spcPts val="0"/>
              </a:spcBef>
              <a:spcAft>
                <a:spcPts val="600"/>
              </a:spcAft>
            </a:pPr>
            <a:r>
              <a:rPr lang="en-US" sz="2500" dirty="0">
                <a:latin typeface="Arial" panose="020B0604020202020204" pitchFamily="34" charset="0"/>
                <a:cs typeface="Arial" panose="020B0604020202020204" pitchFamily="34" charset="0"/>
              </a:rPr>
              <a:t>New Codes and Updates</a:t>
            </a:r>
          </a:p>
          <a:p>
            <a:pPr marL="285750" indent="-228600">
              <a:lnSpc>
                <a:spcPct val="110000"/>
              </a:lnSpc>
              <a:spcBef>
                <a:spcPts val="0"/>
              </a:spcBef>
              <a:spcAft>
                <a:spcPts val="600"/>
              </a:spcAft>
            </a:pPr>
            <a:r>
              <a:rPr lang="en-US" sz="2500" dirty="0">
                <a:latin typeface="Arial" panose="020B0604020202020204" pitchFamily="34" charset="0"/>
                <a:cs typeface="Arial" panose="020B0604020202020204" pitchFamily="34" charset="0"/>
              </a:rPr>
              <a:t>Best Practices</a:t>
            </a:r>
          </a:p>
          <a:p>
            <a:pPr marL="285750" indent="-228600">
              <a:lnSpc>
                <a:spcPct val="110000"/>
              </a:lnSpc>
              <a:spcBef>
                <a:spcPts val="0"/>
              </a:spcBef>
              <a:spcAft>
                <a:spcPts val="600"/>
              </a:spcAft>
            </a:pPr>
            <a:r>
              <a:rPr lang="en-US" sz="2500" dirty="0">
                <a:latin typeface="Arial" panose="020B0604020202020204" pitchFamily="34" charset="0"/>
                <a:cs typeface="Arial" panose="020B0604020202020204" pitchFamily="34" charset="0"/>
              </a:rPr>
              <a:t>Q&amp;A</a:t>
            </a:r>
          </a:p>
        </p:txBody>
      </p:sp>
      <p:sp>
        <p:nvSpPr>
          <p:cNvPr id="9" name="TextBox 8">
            <a:extLst>
              <a:ext uri="{FF2B5EF4-FFF2-40B4-BE49-F238E27FC236}">
                <a16:creationId xmlns:a16="http://schemas.microsoft.com/office/drawing/2014/main" id="{B976714A-EBAF-D7FC-B266-5D830BFBE581}"/>
              </a:ext>
            </a:extLst>
          </p:cNvPr>
          <p:cNvSpPr txBox="1"/>
          <p:nvPr/>
        </p:nvSpPr>
        <p:spPr>
          <a:xfrm>
            <a:off x="1905000" y="447090"/>
            <a:ext cx="5334000" cy="707886"/>
          </a:xfrm>
          <a:prstGeom prst="rect">
            <a:avLst/>
          </a:prstGeom>
          <a:noFill/>
        </p:spPr>
        <p:txBody>
          <a:bodyPr wrap="square" rtlCol="0">
            <a:spAutoFit/>
          </a:bodyPr>
          <a:lstStyle/>
          <a:p>
            <a:pPr algn="ctr"/>
            <a:r>
              <a:rPr lang="en-US" sz="4000" dirty="0">
                <a:solidFill>
                  <a:schemeClr val="bg1"/>
                </a:solidFill>
              </a:rPr>
              <a:t>Agenda</a:t>
            </a:r>
          </a:p>
        </p:txBody>
      </p:sp>
    </p:spTree>
    <p:extLst>
      <p:ext uri="{BB962C8B-B14F-4D97-AF65-F5344CB8AC3E}">
        <p14:creationId xmlns:p14="http://schemas.microsoft.com/office/powerpoint/2010/main" val="1272840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5170858" y="846138"/>
            <a:ext cx="3797786" cy="1323439"/>
          </a:xfrm>
          <a:prstGeom prst="rect">
            <a:avLst/>
          </a:prstGeom>
          <a:noFill/>
        </p:spPr>
        <p:txBody>
          <a:bodyPr wrap="square" rtlCol="0">
            <a:spAutoFit/>
          </a:bodyPr>
          <a:lstStyle/>
          <a:p>
            <a:pPr algn="ctr"/>
            <a:r>
              <a:rPr lang="en-US" sz="4000" dirty="0">
                <a:solidFill>
                  <a:schemeClr val="bg1"/>
                </a:solidFill>
              </a:rPr>
              <a:t>OWTS Plans</a:t>
            </a:r>
          </a:p>
          <a:p>
            <a:pPr algn="ctr"/>
            <a:endParaRPr lang="en-US" sz="4000" dirty="0">
              <a:solidFill>
                <a:schemeClr val="bg1"/>
              </a:solidFill>
            </a:endParaRPr>
          </a:p>
        </p:txBody>
      </p:sp>
      <p:sp>
        <p:nvSpPr>
          <p:cNvPr id="8" name="Text Placeholder 3">
            <a:extLst>
              <a:ext uri="{FF2B5EF4-FFF2-40B4-BE49-F238E27FC236}">
                <a16:creationId xmlns:a16="http://schemas.microsoft.com/office/drawing/2014/main" id="{57BA261C-CE8D-61A2-07EF-981DD9CA313C}"/>
              </a:ext>
            </a:extLst>
          </p:cNvPr>
          <p:cNvSpPr txBox="1">
            <a:spLocks/>
          </p:cNvSpPr>
          <p:nvPr/>
        </p:nvSpPr>
        <p:spPr>
          <a:xfrm>
            <a:off x="5197631" y="1847538"/>
            <a:ext cx="3645386" cy="38723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Show existing OWTS that will be abandoned</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Show all components of OWTS (pump station?)</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Show dimensions</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Approval expires in 1 year</a:t>
            </a:r>
          </a:p>
        </p:txBody>
      </p:sp>
      <p:pic>
        <p:nvPicPr>
          <p:cNvPr id="5" name="Picture 4">
            <a:extLst>
              <a:ext uri="{FF2B5EF4-FFF2-40B4-BE49-F238E27FC236}">
                <a16:creationId xmlns:a16="http://schemas.microsoft.com/office/drawing/2014/main" id="{D200C89E-4974-E826-6EA6-3C8A83ACFEFB}"/>
              </a:ext>
            </a:extLst>
          </p:cNvPr>
          <p:cNvPicPr>
            <a:picLocks noChangeAspect="1"/>
          </p:cNvPicPr>
          <p:nvPr/>
        </p:nvPicPr>
        <p:blipFill>
          <a:blip r:embed="rId4"/>
          <a:stretch>
            <a:fillRect/>
          </a:stretch>
        </p:blipFill>
        <p:spPr>
          <a:xfrm>
            <a:off x="284507" y="731837"/>
            <a:ext cx="4499065" cy="56950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02610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0" y="377894"/>
            <a:ext cx="9144000" cy="707886"/>
          </a:xfrm>
          <a:prstGeom prst="rect">
            <a:avLst/>
          </a:prstGeom>
          <a:noFill/>
        </p:spPr>
        <p:txBody>
          <a:bodyPr wrap="square" rtlCol="0">
            <a:spAutoFit/>
          </a:bodyPr>
          <a:lstStyle/>
          <a:p>
            <a:pPr algn="ctr"/>
            <a:r>
              <a:rPr lang="en-US" sz="4000" dirty="0">
                <a:solidFill>
                  <a:schemeClr val="bg1"/>
                </a:solidFill>
              </a:rPr>
              <a:t>OWTS Setbacks</a:t>
            </a:r>
          </a:p>
        </p:txBody>
      </p:sp>
      <p:pic>
        <p:nvPicPr>
          <p:cNvPr id="5" name="Content Placeholder 4">
            <a:extLst>
              <a:ext uri="{FF2B5EF4-FFF2-40B4-BE49-F238E27FC236}">
                <a16:creationId xmlns:a16="http://schemas.microsoft.com/office/drawing/2014/main" id="{A78C15C1-05DA-D279-BD07-0C306853A9F8}"/>
              </a:ext>
            </a:extLst>
          </p:cNvPr>
          <p:cNvPicPr>
            <a:picLocks noChangeAspect="1"/>
          </p:cNvPicPr>
          <p:nvPr/>
        </p:nvPicPr>
        <p:blipFill>
          <a:blip r:embed="rId4"/>
          <a:srcRect l="1828" t="1905" r="3944" b="1903"/>
          <a:stretch/>
        </p:blipFill>
        <p:spPr>
          <a:xfrm>
            <a:off x="1744069" y="1091781"/>
            <a:ext cx="5655861" cy="5542800"/>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4D94BF5C-E2F1-BE35-F7A5-D0CACA932B21}"/>
              </a:ext>
            </a:extLst>
          </p:cNvPr>
          <p:cNvSpPr/>
          <p:nvPr/>
        </p:nvSpPr>
        <p:spPr>
          <a:xfrm>
            <a:off x="2129335" y="3398606"/>
            <a:ext cx="5105400" cy="17299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4AF2FCF-B27C-6009-74ED-F0F90F991B6B}"/>
              </a:ext>
            </a:extLst>
          </p:cNvPr>
          <p:cNvSpPr/>
          <p:nvPr/>
        </p:nvSpPr>
        <p:spPr>
          <a:xfrm>
            <a:off x="2129335" y="5542005"/>
            <a:ext cx="5105400" cy="17299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68385B-E74C-1BE3-3EC2-9F00A11ADCF7}"/>
              </a:ext>
            </a:extLst>
          </p:cNvPr>
          <p:cNvSpPr/>
          <p:nvPr/>
        </p:nvSpPr>
        <p:spPr>
          <a:xfrm>
            <a:off x="2133454" y="4038600"/>
            <a:ext cx="5105400" cy="29914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15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 y="8300"/>
            <a:ext cx="914483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5823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icture1.jpg"/>
          <p:cNvPicPr>
            <a:picLocks noGrp="1" noChangeAspect="1"/>
          </p:cNvPicPr>
          <p:nvPr>
            <p:ph idx="1"/>
          </p:nvPr>
        </p:nvPicPr>
        <p:blipFill>
          <a:blip r:embed="rId3" cstate="print"/>
          <a:srcRect l="121" r="2" b="2"/>
          <a:stretch/>
        </p:blipFill>
        <p:spPr bwMode="auto">
          <a:xfrm>
            <a:off x="20" y="10"/>
            <a:ext cx="9143980" cy="6866290"/>
          </a:xfrm>
          <a:prstGeom prst="rect">
            <a:avLst/>
          </a:prstGeom>
          <a:noFill/>
        </p:spPr>
      </p:pic>
      <p:sp>
        <p:nvSpPr>
          <p:cNvPr id="9" name="TextBox 8">
            <a:extLst>
              <a:ext uri="{FF2B5EF4-FFF2-40B4-BE49-F238E27FC236}">
                <a16:creationId xmlns:a16="http://schemas.microsoft.com/office/drawing/2014/main" id="{B976714A-EBAF-D7FC-B266-5D830BFBE581}"/>
              </a:ext>
            </a:extLst>
          </p:cNvPr>
          <p:cNvSpPr txBox="1"/>
          <p:nvPr/>
        </p:nvSpPr>
        <p:spPr>
          <a:xfrm>
            <a:off x="1028700" y="2209800"/>
            <a:ext cx="7086600" cy="954107"/>
          </a:xfrm>
          <a:prstGeom prst="rect">
            <a:avLst/>
          </a:prstGeom>
          <a:noFill/>
        </p:spPr>
        <p:txBody>
          <a:bodyPr wrap="square" rtlCol="0">
            <a:spAutoFit/>
          </a:bodyPr>
          <a:lstStyle/>
          <a:p>
            <a:pPr algn="ctr">
              <a:spcAft>
                <a:spcPts val="600"/>
              </a:spcAft>
            </a:pPr>
            <a:r>
              <a:rPr lang="en-US" sz="5600" dirty="0">
                <a:solidFill>
                  <a:schemeClr val="bg1"/>
                </a:solidFill>
              </a:rPr>
              <a:t>New Construction</a:t>
            </a:r>
          </a:p>
        </p:txBody>
      </p:sp>
    </p:spTree>
    <p:extLst>
      <p:ext uri="{BB962C8B-B14F-4D97-AF65-F5344CB8AC3E}">
        <p14:creationId xmlns:p14="http://schemas.microsoft.com/office/powerpoint/2010/main" val="4053374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0" y="377894"/>
            <a:ext cx="9144000" cy="707886"/>
          </a:xfrm>
          <a:prstGeom prst="rect">
            <a:avLst/>
          </a:prstGeom>
          <a:noFill/>
        </p:spPr>
        <p:txBody>
          <a:bodyPr wrap="square" rtlCol="0">
            <a:spAutoFit/>
          </a:bodyPr>
          <a:lstStyle/>
          <a:p>
            <a:pPr algn="ctr"/>
            <a:r>
              <a:rPr lang="en-US" sz="4000" dirty="0">
                <a:solidFill>
                  <a:schemeClr val="bg1"/>
                </a:solidFill>
              </a:rPr>
              <a:t>Pump Station</a:t>
            </a:r>
          </a:p>
        </p:txBody>
      </p:sp>
      <p:pic>
        <p:nvPicPr>
          <p:cNvPr id="7" name="Picture 6">
            <a:extLst>
              <a:ext uri="{FF2B5EF4-FFF2-40B4-BE49-F238E27FC236}">
                <a16:creationId xmlns:a16="http://schemas.microsoft.com/office/drawing/2014/main" id="{618FECBB-60E0-51DB-A58C-DA8857573F36}"/>
              </a:ext>
            </a:extLst>
          </p:cNvPr>
          <p:cNvPicPr>
            <a:picLocks noChangeAspect="1"/>
          </p:cNvPicPr>
          <p:nvPr/>
        </p:nvPicPr>
        <p:blipFill>
          <a:blip r:embed="rId4"/>
          <a:stretch>
            <a:fillRect/>
          </a:stretch>
        </p:blipFill>
        <p:spPr>
          <a:xfrm>
            <a:off x="387492" y="1692276"/>
            <a:ext cx="8308210" cy="3717924"/>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97874EAC-3B36-78DE-436D-2AF46EC9F091}"/>
              </a:ext>
            </a:extLst>
          </p:cNvPr>
          <p:cNvSpPr/>
          <p:nvPr/>
        </p:nvSpPr>
        <p:spPr>
          <a:xfrm>
            <a:off x="3657600" y="1795532"/>
            <a:ext cx="1514475" cy="4191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331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Text Placeholder 3">
            <a:extLst>
              <a:ext uri="{FF2B5EF4-FFF2-40B4-BE49-F238E27FC236}">
                <a16:creationId xmlns:a16="http://schemas.microsoft.com/office/drawing/2014/main" id="{57BA261C-CE8D-61A2-07EF-981DD9CA313C}"/>
              </a:ext>
            </a:extLst>
          </p:cNvPr>
          <p:cNvSpPr txBox="1">
            <a:spLocks/>
          </p:cNvSpPr>
          <p:nvPr/>
        </p:nvSpPr>
        <p:spPr>
          <a:xfrm>
            <a:off x="6251785" y="2295369"/>
            <a:ext cx="2899862" cy="22672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Work with your geologist</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Discuss alternatives with City</a:t>
            </a:r>
          </a:p>
        </p:txBody>
      </p:sp>
      <p:pic>
        <p:nvPicPr>
          <p:cNvPr id="6" name="Picture 5">
            <a:extLst>
              <a:ext uri="{FF2B5EF4-FFF2-40B4-BE49-F238E27FC236}">
                <a16:creationId xmlns:a16="http://schemas.microsoft.com/office/drawing/2014/main" id="{F6ADCB0D-93DF-BECB-171D-23F320EDC26C}"/>
              </a:ext>
            </a:extLst>
          </p:cNvPr>
          <p:cNvPicPr>
            <a:picLocks noChangeAspect="1"/>
          </p:cNvPicPr>
          <p:nvPr/>
        </p:nvPicPr>
        <p:blipFill>
          <a:blip r:embed="rId4"/>
          <a:stretch>
            <a:fillRect/>
          </a:stretch>
        </p:blipFill>
        <p:spPr>
          <a:xfrm>
            <a:off x="329623" y="1692276"/>
            <a:ext cx="5866738" cy="3168037"/>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50FB477C-CE11-C189-AE51-4EFA34EC838E}"/>
              </a:ext>
            </a:extLst>
          </p:cNvPr>
          <p:cNvSpPr txBox="1"/>
          <p:nvPr/>
        </p:nvSpPr>
        <p:spPr>
          <a:xfrm>
            <a:off x="0" y="377894"/>
            <a:ext cx="9144000" cy="707886"/>
          </a:xfrm>
          <a:prstGeom prst="rect">
            <a:avLst/>
          </a:prstGeom>
          <a:noFill/>
        </p:spPr>
        <p:txBody>
          <a:bodyPr wrap="square" rtlCol="0">
            <a:spAutoFit/>
          </a:bodyPr>
          <a:lstStyle/>
          <a:p>
            <a:pPr algn="ctr"/>
            <a:r>
              <a:rPr lang="en-US" sz="4000" dirty="0">
                <a:solidFill>
                  <a:schemeClr val="bg1"/>
                </a:solidFill>
              </a:rPr>
              <a:t>High Groundwater</a:t>
            </a:r>
          </a:p>
        </p:txBody>
      </p:sp>
    </p:spTree>
    <p:extLst>
      <p:ext uri="{BB962C8B-B14F-4D97-AF65-F5344CB8AC3E}">
        <p14:creationId xmlns:p14="http://schemas.microsoft.com/office/powerpoint/2010/main" val="3115492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76202" y="630704"/>
            <a:ext cx="4572000" cy="1938992"/>
          </a:xfrm>
          <a:prstGeom prst="rect">
            <a:avLst/>
          </a:prstGeom>
          <a:noFill/>
        </p:spPr>
        <p:txBody>
          <a:bodyPr wrap="square" rtlCol="0">
            <a:spAutoFit/>
          </a:bodyPr>
          <a:lstStyle/>
          <a:p>
            <a:pPr algn="ctr"/>
            <a:r>
              <a:rPr lang="en-US" sz="4000" dirty="0">
                <a:solidFill>
                  <a:schemeClr val="bg1"/>
                </a:solidFill>
              </a:rPr>
              <a:t>OWTS In-Field Changes</a:t>
            </a:r>
          </a:p>
          <a:p>
            <a:pPr algn="ctr"/>
            <a:endParaRPr lang="en-US" sz="4000" dirty="0">
              <a:solidFill>
                <a:schemeClr val="bg1"/>
              </a:solidFill>
            </a:endParaRPr>
          </a:p>
        </p:txBody>
      </p:sp>
      <p:sp>
        <p:nvSpPr>
          <p:cNvPr id="8" name="Text Placeholder 3">
            <a:extLst>
              <a:ext uri="{FF2B5EF4-FFF2-40B4-BE49-F238E27FC236}">
                <a16:creationId xmlns:a16="http://schemas.microsoft.com/office/drawing/2014/main" id="{57BA261C-CE8D-61A2-07EF-981DD9CA313C}"/>
              </a:ext>
            </a:extLst>
          </p:cNvPr>
          <p:cNvSpPr txBox="1">
            <a:spLocks/>
          </p:cNvSpPr>
          <p:nvPr/>
        </p:nvSpPr>
        <p:spPr>
          <a:xfrm>
            <a:off x="639919" y="1981200"/>
            <a:ext cx="4072128" cy="34371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lnSpc>
                <a:spcPct val="150000"/>
              </a:lnSpc>
              <a:spcBef>
                <a:spcPts val="0"/>
              </a:spcBef>
              <a:spcAft>
                <a:spcPts val="600"/>
              </a:spcAft>
              <a:buNone/>
            </a:pPr>
            <a:r>
              <a:rPr lang="en-US" sz="2000" i="1" cap="none" dirty="0">
                <a:latin typeface="Arial" panose="020B0604020202020204" pitchFamily="34" charset="0"/>
                <a:cs typeface="Arial" panose="020B0604020202020204" pitchFamily="34" charset="0"/>
              </a:rPr>
              <a:t>“Any change in the OWTS plans after the issuance of an OWTS construction permit must be approved by the administrative authority </a:t>
            </a:r>
            <a:r>
              <a:rPr lang="en-US" sz="2000" i="1" u="sng" cap="none" dirty="0">
                <a:latin typeface="Arial" panose="020B0604020202020204" pitchFamily="34" charset="0"/>
                <a:cs typeface="Arial" panose="020B0604020202020204" pitchFamily="34" charset="0"/>
              </a:rPr>
              <a:t>before</a:t>
            </a:r>
            <a:r>
              <a:rPr lang="en-US" sz="2000" i="1" cap="none" dirty="0">
                <a:latin typeface="Arial" panose="020B0604020202020204" pitchFamily="34" charset="0"/>
                <a:cs typeface="Arial" panose="020B0604020202020204" pitchFamily="34" charset="0"/>
              </a:rPr>
              <a:t> being implemented. Failure to obtain approval from the administrative authority will invalidate the permit.” (MMC 15.40.150)</a:t>
            </a:r>
          </a:p>
        </p:txBody>
      </p:sp>
      <p:pic>
        <p:nvPicPr>
          <p:cNvPr id="6" name="Picture 5">
            <a:extLst>
              <a:ext uri="{FF2B5EF4-FFF2-40B4-BE49-F238E27FC236}">
                <a16:creationId xmlns:a16="http://schemas.microsoft.com/office/drawing/2014/main" id="{11B28EC4-6F44-1C72-EB62-21B2CD1FB026}"/>
              </a:ext>
            </a:extLst>
          </p:cNvPr>
          <p:cNvPicPr>
            <a:picLocks noChangeAspect="1"/>
          </p:cNvPicPr>
          <p:nvPr/>
        </p:nvPicPr>
        <p:blipFill>
          <a:blip r:embed="rId4"/>
          <a:stretch>
            <a:fillRect/>
          </a:stretch>
        </p:blipFill>
        <p:spPr>
          <a:xfrm>
            <a:off x="5071872" y="0"/>
            <a:ext cx="4072128" cy="6858000"/>
          </a:xfrm>
          <a:prstGeom prst="rect">
            <a:avLst/>
          </a:prstGeom>
        </p:spPr>
      </p:pic>
    </p:spTree>
    <p:extLst>
      <p:ext uri="{BB962C8B-B14F-4D97-AF65-F5344CB8AC3E}">
        <p14:creationId xmlns:p14="http://schemas.microsoft.com/office/powerpoint/2010/main" val="868906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5170858" y="846138"/>
            <a:ext cx="3797786" cy="1323439"/>
          </a:xfrm>
          <a:prstGeom prst="rect">
            <a:avLst/>
          </a:prstGeom>
          <a:noFill/>
        </p:spPr>
        <p:txBody>
          <a:bodyPr wrap="square" rtlCol="0">
            <a:spAutoFit/>
          </a:bodyPr>
          <a:lstStyle/>
          <a:p>
            <a:pPr algn="ctr"/>
            <a:r>
              <a:rPr lang="en-US" sz="4000" dirty="0">
                <a:solidFill>
                  <a:schemeClr val="bg1"/>
                </a:solidFill>
              </a:rPr>
              <a:t>Final Permits</a:t>
            </a:r>
          </a:p>
          <a:p>
            <a:pPr algn="ctr"/>
            <a:endParaRPr lang="en-US" sz="4000" dirty="0">
              <a:solidFill>
                <a:schemeClr val="bg1"/>
              </a:solidFill>
            </a:endParaRPr>
          </a:p>
        </p:txBody>
      </p:sp>
      <p:sp>
        <p:nvSpPr>
          <p:cNvPr id="8" name="Text Placeholder 3">
            <a:extLst>
              <a:ext uri="{FF2B5EF4-FFF2-40B4-BE49-F238E27FC236}">
                <a16:creationId xmlns:a16="http://schemas.microsoft.com/office/drawing/2014/main" id="{57BA261C-CE8D-61A2-07EF-981DD9CA313C}"/>
              </a:ext>
            </a:extLst>
          </p:cNvPr>
          <p:cNvSpPr txBox="1">
            <a:spLocks/>
          </p:cNvSpPr>
          <p:nvPr/>
        </p:nvSpPr>
        <p:spPr>
          <a:xfrm>
            <a:off x="5407386" y="1692276"/>
            <a:ext cx="3645386" cy="37380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0"/>
              </a:spcBef>
              <a:spcAft>
                <a:spcPts val="600"/>
              </a:spcAft>
              <a:buFont typeface="+mj-lt"/>
              <a:buAutoNum type="arabicPeriod"/>
            </a:pPr>
            <a:r>
              <a:rPr lang="en-US" sz="2000" b="1" dirty="0">
                <a:latin typeface="Arial" panose="020B0604020202020204" pitchFamily="34" charset="0"/>
                <a:ea typeface="Calibri" panose="020F0502020204030204" pitchFamily="34" charset="0"/>
                <a:cs typeface="Arial" panose="020B0604020202020204" pitchFamily="34" charset="0"/>
              </a:rPr>
              <a:t>City-Registered OWTS Installer = Applicant</a:t>
            </a:r>
          </a:p>
          <a:p>
            <a:pPr marL="457200" indent="-457200">
              <a:spcBef>
                <a:spcPts val="0"/>
              </a:spcBef>
              <a:spcAft>
                <a:spcPts val="600"/>
              </a:spcAft>
              <a:buFont typeface="+mj-lt"/>
              <a:buAutoNum type="arabicPeriod"/>
            </a:pPr>
            <a:r>
              <a:rPr lang="en-US" sz="2000" b="1" dirty="0">
                <a:latin typeface="Arial" panose="020B0604020202020204" pitchFamily="34" charset="0"/>
                <a:ea typeface="Calibri" panose="020F0502020204030204" pitchFamily="34" charset="0"/>
                <a:cs typeface="Arial" panose="020B0604020202020204" pitchFamily="34" charset="0"/>
              </a:rPr>
              <a:t>Schedule inspections</a:t>
            </a:r>
          </a:p>
          <a:p>
            <a:pPr marL="457200" indent="-457200">
              <a:spcBef>
                <a:spcPts val="0"/>
              </a:spcBef>
              <a:spcAft>
                <a:spcPts val="600"/>
              </a:spcAft>
              <a:buFont typeface="+mj-lt"/>
              <a:buAutoNum type="arabicPeriod"/>
            </a:pPr>
            <a:r>
              <a:rPr lang="en-US" sz="2000" b="1" dirty="0">
                <a:latin typeface="Arial" panose="020B0604020202020204" pitchFamily="34" charset="0"/>
                <a:ea typeface="Calibri" panose="020F0502020204030204" pitchFamily="34" charset="0"/>
                <a:cs typeface="Arial" panose="020B0604020202020204" pitchFamily="34" charset="0"/>
              </a:rPr>
              <a:t>Final septic permit</a:t>
            </a:r>
          </a:p>
          <a:p>
            <a:pPr marL="457200" indent="-457200">
              <a:spcBef>
                <a:spcPts val="0"/>
              </a:spcBef>
              <a:spcAft>
                <a:spcPts val="600"/>
              </a:spcAft>
              <a:buFont typeface="+mj-lt"/>
              <a:buAutoNum type="arabicPeriod"/>
            </a:pPr>
            <a:r>
              <a:rPr lang="en-US" sz="2000" dirty="0">
                <a:latin typeface="Arial" panose="020B0604020202020204" pitchFamily="34" charset="0"/>
                <a:ea typeface="Calibri" panose="020F0502020204030204" pitchFamily="34" charset="0"/>
                <a:cs typeface="Arial" panose="020B0604020202020204" pitchFamily="34" charset="0"/>
              </a:rPr>
              <a:t>Statement of Completion to City Inspector</a:t>
            </a:r>
          </a:p>
          <a:p>
            <a:pPr marL="457200" indent="-457200">
              <a:spcBef>
                <a:spcPts val="0"/>
              </a:spcBef>
              <a:spcAft>
                <a:spcPts val="600"/>
              </a:spcAft>
              <a:buFont typeface="+mj-lt"/>
              <a:buAutoNum type="arabicPeriod"/>
            </a:pPr>
            <a:r>
              <a:rPr lang="en-US" sz="2000" dirty="0">
                <a:latin typeface="Arial" panose="020B0604020202020204" pitchFamily="34" charset="0"/>
                <a:ea typeface="Calibri" panose="020F0502020204030204" pitchFamily="34" charset="0"/>
                <a:cs typeface="Arial" panose="020B0604020202020204" pitchFamily="34" charset="0"/>
              </a:rPr>
              <a:t>Issue Operating Permit</a:t>
            </a:r>
          </a:p>
        </p:txBody>
      </p:sp>
      <p:pic>
        <p:nvPicPr>
          <p:cNvPr id="6" name="Picture 5">
            <a:extLst>
              <a:ext uri="{FF2B5EF4-FFF2-40B4-BE49-F238E27FC236}">
                <a16:creationId xmlns:a16="http://schemas.microsoft.com/office/drawing/2014/main" id="{3DABD18B-375D-09F4-7D74-F74EC444DFC7}"/>
              </a:ext>
            </a:extLst>
          </p:cNvPr>
          <p:cNvPicPr>
            <a:picLocks noChangeAspect="1"/>
          </p:cNvPicPr>
          <p:nvPr/>
        </p:nvPicPr>
        <p:blipFill>
          <a:blip r:embed="rId4"/>
          <a:stretch>
            <a:fillRect/>
          </a:stretch>
        </p:blipFill>
        <p:spPr>
          <a:xfrm>
            <a:off x="154769" y="1692276"/>
            <a:ext cx="5110212" cy="3909312"/>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CA86AEC9-0513-BBAC-8C54-782A591F71B5}"/>
              </a:ext>
            </a:extLst>
          </p:cNvPr>
          <p:cNvSpPr/>
          <p:nvPr/>
        </p:nvSpPr>
        <p:spPr>
          <a:xfrm>
            <a:off x="3705730" y="5205661"/>
            <a:ext cx="1559251" cy="28073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887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4938398" y="351060"/>
            <a:ext cx="4106136" cy="1938992"/>
          </a:xfrm>
          <a:prstGeom prst="rect">
            <a:avLst/>
          </a:prstGeom>
          <a:noFill/>
        </p:spPr>
        <p:txBody>
          <a:bodyPr wrap="square" rtlCol="0">
            <a:spAutoFit/>
          </a:bodyPr>
          <a:lstStyle/>
          <a:p>
            <a:pPr algn="ctr"/>
            <a:r>
              <a:rPr lang="en-US" sz="4000" dirty="0">
                <a:solidFill>
                  <a:schemeClr val="bg1"/>
                </a:solidFill>
              </a:rPr>
              <a:t>Statement of Completion</a:t>
            </a:r>
          </a:p>
          <a:p>
            <a:pPr algn="ctr"/>
            <a:endParaRPr lang="en-US" sz="4000" dirty="0">
              <a:solidFill>
                <a:schemeClr val="bg1"/>
              </a:solidFill>
            </a:endParaRPr>
          </a:p>
        </p:txBody>
      </p:sp>
      <p:sp>
        <p:nvSpPr>
          <p:cNvPr id="7" name="Text Placeholder 3">
            <a:extLst>
              <a:ext uri="{FF2B5EF4-FFF2-40B4-BE49-F238E27FC236}">
                <a16:creationId xmlns:a16="http://schemas.microsoft.com/office/drawing/2014/main" id="{F71F44B9-B7D7-2876-A191-5B8A7D5290E8}"/>
              </a:ext>
            </a:extLst>
          </p:cNvPr>
          <p:cNvSpPr txBox="1">
            <a:spLocks/>
          </p:cNvSpPr>
          <p:nvPr/>
        </p:nvSpPr>
        <p:spPr>
          <a:xfrm>
            <a:off x="5407386" y="1692276"/>
            <a:ext cx="3645386" cy="373806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0"/>
              </a:spcBef>
              <a:spcAft>
                <a:spcPts val="600"/>
              </a:spcAft>
              <a:buFont typeface="+mj-lt"/>
              <a:buAutoNum type="arabicPeriod"/>
            </a:pPr>
            <a:r>
              <a:rPr lang="en-US" sz="2000" dirty="0">
                <a:latin typeface="Arial" panose="020B0604020202020204" pitchFamily="34" charset="0"/>
                <a:ea typeface="Calibri" panose="020F0502020204030204" pitchFamily="34" charset="0"/>
                <a:cs typeface="Arial" panose="020B0604020202020204" pitchFamily="34" charset="0"/>
              </a:rPr>
              <a:t>City-Registered OWTS Installer = Applicant</a:t>
            </a:r>
          </a:p>
          <a:p>
            <a:pPr marL="457200" indent="-457200">
              <a:spcBef>
                <a:spcPts val="0"/>
              </a:spcBef>
              <a:spcAft>
                <a:spcPts val="600"/>
              </a:spcAft>
              <a:buFont typeface="+mj-lt"/>
              <a:buAutoNum type="arabicPeriod"/>
            </a:pPr>
            <a:r>
              <a:rPr lang="en-US" sz="2000" dirty="0">
                <a:latin typeface="Arial" panose="020B0604020202020204" pitchFamily="34" charset="0"/>
                <a:ea typeface="Calibri" panose="020F0502020204030204" pitchFamily="34" charset="0"/>
                <a:cs typeface="Arial" panose="020B0604020202020204" pitchFamily="34" charset="0"/>
              </a:rPr>
              <a:t>Schedule inspections</a:t>
            </a:r>
          </a:p>
          <a:p>
            <a:pPr marL="457200" indent="-457200">
              <a:spcBef>
                <a:spcPts val="0"/>
              </a:spcBef>
              <a:spcAft>
                <a:spcPts val="600"/>
              </a:spcAft>
              <a:buFont typeface="+mj-lt"/>
              <a:buAutoNum type="arabicPeriod"/>
            </a:pPr>
            <a:r>
              <a:rPr lang="en-US" sz="2000" dirty="0">
                <a:latin typeface="Arial" panose="020B0604020202020204" pitchFamily="34" charset="0"/>
                <a:ea typeface="Calibri" panose="020F0502020204030204" pitchFamily="34" charset="0"/>
                <a:cs typeface="Arial" panose="020B0604020202020204" pitchFamily="34" charset="0"/>
              </a:rPr>
              <a:t>Final septic permit</a:t>
            </a:r>
          </a:p>
          <a:p>
            <a:pPr marL="457200" indent="-457200">
              <a:spcBef>
                <a:spcPts val="0"/>
              </a:spcBef>
              <a:spcAft>
                <a:spcPts val="600"/>
              </a:spcAft>
              <a:buFont typeface="+mj-lt"/>
              <a:buAutoNum type="arabicPeriod"/>
            </a:pPr>
            <a:r>
              <a:rPr lang="en-US" sz="2000" b="1" dirty="0">
                <a:latin typeface="Arial" panose="020B0604020202020204" pitchFamily="34" charset="0"/>
                <a:ea typeface="Calibri" panose="020F0502020204030204" pitchFamily="34" charset="0"/>
                <a:cs typeface="Arial" panose="020B0604020202020204" pitchFamily="34" charset="0"/>
              </a:rPr>
              <a:t>Statement of Completion to City Inspector</a:t>
            </a:r>
          </a:p>
          <a:p>
            <a:pPr marL="457200" indent="-457200">
              <a:spcBef>
                <a:spcPts val="0"/>
              </a:spcBef>
              <a:spcAft>
                <a:spcPts val="600"/>
              </a:spcAft>
              <a:buFont typeface="+mj-lt"/>
              <a:buAutoNum type="arabicPeriod"/>
            </a:pPr>
            <a:r>
              <a:rPr lang="en-US" sz="2000" b="1" dirty="0">
                <a:latin typeface="Arial" panose="020B0604020202020204" pitchFamily="34" charset="0"/>
                <a:ea typeface="Calibri" panose="020F0502020204030204" pitchFamily="34" charset="0"/>
                <a:cs typeface="Arial" panose="020B0604020202020204" pitchFamily="34" charset="0"/>
              </a:rPr>
              <a:t>Issue Operating Permit</a:t>
            </a:r>
          </a:p>
        </p:txBody>
      </p:sp>
      <p:pic>
        <p:nvPicPr>
          <p:cNvPr id="8" name="Picture 7">
            <a:extLst>
              <a:ext uri="{FF2B5EF4-FFF2-40B4-BE49-F238E27FC236}">
                <a16:creationId xmlns:a16="http://schemas.microsoft.com/office/drawing/2014/main" id="{D77D94D4-7F73-94E3-7493-80B9D1319EBF}"/>
              </a:ext>
            </a:extLst>
          </p:cNvPr>
          <p:cNvPicPr>
            <a:picLocks noChangeAspect="1"/>
          </p:cNvPicPr>
          <p:nvPr/>
        </p:nvPicPr>
        <p:blipFill>
          <a:blip r:embed="rId4"/>
          <a:stretch>
            <a:fillRect/>
          </a:stretch>
        </p:blipFill>
        <p:spPr>
          <a:xfrm>
            <a:off x="685800" y="1001724"/>
            <a:ext cx="4306364" cy="56496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36580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87678" y="206643"/>
            <a:ext cx="8968644" cy="1323439"/>
          </a:xfrm>
          <a:prstGeom prst="rect">
            <a:avLst/>
          </a:prstGeom>
          <a:noFill/>
        </p:spPr>
        <p:txBody>
          <a:bodyPr wrap="square" rtlCol="0">
            <a:spAutoFit/>
          </a:bodyPr>
          <a:lstStyle/>
          <a:p>
            <a:pPr algn="ctr"/>
            <a:r>
              <a:rPr lang="en-US" sz="4000" dirty="0">
                <a:solidFill>
                  <a:schemeClr val="bg1"/>
                </a:solidFill>
              </a:rPr>
              <a:t>Maintenance Contract</a:t>
            </a:r>
          </a:p>
          <a:p>
            <a:pPr algn="ctr"/>
            <a:endParaRPr lang="en-US" sz="4000" dirty="0">
              <a:solidFill>
                <a:schemeClr val="bg1"/>
              </a:solidFill>
            </a:endParaRPr>
          </a:p>
        </p:txBody>
      </p:sp>
      <p:pic>
        <p:nvPicPr>
          <p:cNvPr id="5" name="Picture 4">
            <a:extLst>
              <a:ext uri="{FF2B5EF4-FFF2-40B4-BE49-F238E27FC236}">
                <a16:creationId xmlns:a16="http://schemas.microsoft.com/office/drawing/2014/main" id="{6C7A7613-88D5-763D-EE21-B3D6CE76E8FC}"/>
              </a:ext>
            </a:extLst>
          </p:cNvPr>
          <p:cNvPicPr>
            <a:picLocks noChangeAspect="1"/>
          </p:cNvPicPr>
          <p:nvPr/>
        </p:nvPicPr>
        <p:blipFill>
          <a:blip r:embed="rId4"/>
          <a:stretch>
            <a:fillRect/>
          </a:stretch>
        </p:blipFill>
        <p:spPr>
          <a:xfrm>
            <a:off x="685800" y="1001724"/>
            <a:ext cx="4306364" cy="5649633"/>
          </a:xfrm>
          <a:prstGeom prst="rect">
            <a:avLst/>
          </a:prstGeom>
          <a:ln>
            <a:noFill/>
          </a:ln>
          <a:effectLst>
            <a:outerShdw blurRad="190500" algn="tl" rotWithShape="0">
              <a:srgbClr val="000000">
                <a:alpha val="70000"/>
              </a:srgbClr>
            </a:outerShdw>
          </a:effectLst>
        </p:spPr>
      </p:pic>
      <p:sp>
        <p:nvSpPr>
          <p:cNvPr id="6" name="Content Placeholder 2">
            <a:extLst>
              <a:ext uri="{FF2B5EF4-FFF2-40B4-BE49-F238E27FC236}">
                <a16:creationId xmlns:a16="http://schemas.microsoft.com/office/drawing/2014/main" id="{CE5C6252-E2E8-7475-4CE8-60E6D6C7E261}"/>
              </a:ext>
            </a:extLst>
          </p:cNvPr>
          <p:cNvSpPr txBox="1">
            <a:spLocks/>
          </p:cNvSpPr>
          <p:nvPr/>
        </p:nvSpPr>
        <p:spPr>
          <a:xfrm>
            <a:off x="5718063" y="1892548"/>
            <a:ext cx="3181882" cy="174651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200" dirty="0">
                <a:latin typeface="Arial" panose="020B0604020202020204" pitchFamily="34" charset="0"/>
                <a:cs typeface="Arial" panose="020B0604020202020204" pitchFamily="34" charset="0"/>
              </a:rPr>
              <a:t>“I agree to notify the City of Malibu, in writing . . . if the maintenance contract is terminated or altered for any reason.”</a:t>
            </a:r>
          </a:p>
        </p:txBody>
      </p:sp>
      <p:cxnSp>
        <p:nvCxnSpPr>
          <p:cNvPr id="7" name="Straight Arrow Connector 6">
            <a:extLst>
              <a:ext uri="{FF2B5EF4-FFF2-40B4-BE49-F238E27FC236}">
                <a16:creationId xmlns:a16="http://schemas.microsoft.com/office/drawing/2014/main" id="{82B0C932-28D7-43F2-0497-776B67905FAB}"/>
              </a:ext>
            </a:extLst>
          </p:cNvPr>
          <p:cNvCxnSpPr>
            <a:cxnSpLocks/>
          </p:cNvCxnSpPr>
          <p:nvPr/>
        </p:nvCxnSpPr>
        <p:spPr>
          <a:xfrm flipV="1">
            <a:off x="4702616" y="3657600"/>
            <a:ext cx="975348" cy="11018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579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 y="8300"/>
            <a:ext cx="914483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5823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icture1.jpg"/>
          <p:cNvPicPr>
            <a:picLocks noGrp="1" noChangeAspect="1"/>
          </p:cNvPicPr>
          <p:nvPr>
            <p:ph idx="1"/>
          </p:nvPr>
        </p:nvPicPr>
        <p:blipFill>
          <a:blip r:embed="rId3" cstate="print"/>
          <a:srcRect l="121" r="2" b="2"/>
          <a:stretch/>
        </p:blipFill>
        <p:spPr bwMode="auto">
          <a:xfrm>
            <a:off x="20" y="10"/>
            <a:ext cx="9143980" cy="6866290"/>
          </a:xfrm>
          <a:prstGeom prst="rect">
            <a:avLst/>
          </a:prstGeom>
          <a:noFill/>
        </p:spPr>
      </p:pic>
      <p:sp>
        <p:nvSpPr>
          <p:cNvPr id="9" name="TextBox 8">
            <a:extLst>
              <a:ext uri="{FF2B5EF4-FFF2-40B4-BE49-F238E27FC236}">
                <a16:creationId xmlns:a16="http://schemas.microsoft.com/office/drawing/2014/main" id="{B976714A-EBAF-D7FC-B266-5D830BFBE581}"/>
              </a:ext>
            </a:extLst>
          </p:cNvPr>
          <p:cNvSpPr txBox="1"/>
          <p:nvPr/>
        </p:nvSpPr>
        <p:spPr>
          <a:xfrm>
            <a:off x="1028700" y="2209800"/>
            <a:ext cx="7086600" cy="954107"/>
          </a:xfrm>
          <a:prstGeom prst="rect">
            <a:avLst/>
          </a:prstGeom>
          <a:noFill/>
        </p:spPr>
        <p:txBody>
          <a:bodyPr wrap="square" rtlCol="0">
            <a:spAutoFit/>
          </a:bodyPr>
          <a:lstStyle/>
          <a:p>
            <a:pPr algn="ctr">
              <a:spcAft>
                <a:spcPts val="600"/>
              </a:spcAft>
            </a:pPr>
            <a:r>
              <a:rPr lang="en-US" sz="5600" dirty="0">
                <a:solidFill>
                  <a:schemeClr val="bg1"/>
                </a:solidFill>
              </a:rPr>
              <a:t>OWTS Maintenance</a:t>
            </a:r>
          </a:p>
        </p:txBody>
      </p:sp>
    </p:spTree>
    <p:extLst>
      <p:ext uri="{BB962C8B-B14F-4D97-AF65-F5344CB8AC3E}">
        <p14:creationId xmlns:p14="http://schemas.microsoft.com/office/powerpoint/2010/main" val="126189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0" y="514420"/>
            <a:ext cx="5096221" cy="707886"/>
          </a:xfrm>
          <a:prstGeom prst="rect">
            <a:avLst/>
          </a:prstGeom>
          <a:noFill/>
        </p:spPr>
        <p:txBody>
          <a:bodyPr wrap="square" rtlCol="0">
            <a:spAutoFit/>
          </a:bodyPr>
          <a:lstStyle/>
          <a:p>
            <a:pPr algn="ctr"/>
            <a:r>
              <a:rPr lang="en-US" sz="4000" dirty="0">
                <a:solidFill>
                  <a:schemeClr val="bg1"/>
                </a:solidFill>
              </a:rPr>
              <a:t>Purpose: What We Do</a:t>
            </a:r>
          </a:p>
        </p:txBody>
      </p:sp>
      <p:pic>
        <p:nvPicPr>
          <p:cNvPr id="7" name="Picture 2" descr="Malibu, California - Wikipedia">
            <a:extLst>
              <a:ext uri="{FF2B5EF4-FFF2-40B4-BE49-F238E27FC236}">
                <a16:creationId xmlns:a16="http://schemas.microsoft.com/office/drawing/2014/main" id="{753FF85F-5257-3058-73B7-C0476D3F8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011" r="31473"/>
          <a:stretch/>
        </p:blipFill>
        <p:spPr bwMode="auto">
          <a:xfrm>
            <a:off x="5096221" y="0"/>
            <a:ext cx="407054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a:extLst>
              <a:ext uri="{FF2B5EF4-FFF2-40B4-BE49-F238E27FC236}">
                <a16:creationId xmlns:a16="http://schemas.microsoft.com/office/drawing/2014/main" id="{0063D338-06B1-C4AD-6284-00C611B1C122}"/>
              </a:ext>
            </a:extLst>
          </p:cNvPr>
          <p:cNvSpPr txBox="1">
            <a:spLocks/>
          </p:cNvSpPr>
          <p:nvPr/>
        </p:nvSpPr>
        <p:spPr>
          <a:xfrm>
            <a:off x="262111" y="1417638"/>
            <a:ext cx="4572000" cy="51365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lnSpc>
                <a:spcPct val="110000"/>
              </a:lnSpc>
              <a:spcBef>
                <a:spcPts val="0"/>
              </a:spcBef>
              <a:spcAft>
                <a:spcPts val="600"/>
              </a:spcAft>
              <a:buNone/>
            </a:pPr>
            <a:r>
              <a:rPr lang="en-US" sz="2400" dirty="0">
                <a:solidFill>
                  <a:schemeClr val="bg1"/>
                </a:solidFill>
                <a:latin typeface="Arial" panose="020B0604020202020204" pitchFamily="34" charset="0"/>
                <a:cs typeface="Arial" panose="020B0604020202020204" pitchFamily="34" charset="0"/>
              </a:rPr>
              <a:t>Essential Activities</a:t>
            </a:r>
          </a:p>
          <a:p>
            <a:pPr marL="285750" indent="-228600">
              <a:lnSpc>
                <a:spcPct val="110000"/>
              </a:lnSpc>
              <a:spcBef>
                <a:spcPts val="0"/>
              </a:spcBef>
              <a:spcAft>
                <a:spcPts val="600"/>
              </a:spcAft>
            </a:pPr>
            <a:r>
              <a:rPr lang="en-US" sz="2000" dirty="0">
                <a:latin typeface="Arial" panose="020B0604020202020204" pitchFamily="34" charset="0"/>
                <a:cs typeface="Arial" panose="020B0604020202020204" pitchFamily="34" charset="0"/>
              </a:rPr>
              <a:t>Permitting, plan review, and oversight for onsite wastewater treatment systems (OWTS)</a:t>
            </a:r>
          </a:p>
          <a:p>
            <a:pPr marL="285750" indent="-228600">
              <a:lnSpc>
                <a:spcPct val="110000"/>
              </a:lnSpc>
              <a:spcBef>
                <a:spcPts val="0"/>
              </a:spcBef>
              <a:spcAft>
                <a:spcPts val="600"/>
              </a:spcAft>
            </a:pPr>
            <a:r>
              <a:rPr lang="en-US" sz="2000" dirty="0">
                <a:latin typeface="Arial" panose="020B0604020202020204" pitchFamily="34" charset="0"/>
                <a:cs typeface="Arial" panose="020B0604020202020204" pitchFamily="34" charset="0"/>
              </a:rPr>
              <a:t>Review development projects for OWTS compliance with local coastal program requirements and state and local laws</a:t>
            </a:r>
          </a:p>
          <a:p>
            <a:pPr marL="285750" indent="-228600">
              <a:lnSpc>
                <a:spcPct val="110000"/>
              </a:lnSpc>
              <a:spcBef>
                <a:spcPts val="0"/>
              </a:spcBef>
              <a:spcAft>
                <a:spcPts val="600"/>
              </a:spcAft>
            </a:pPr>
            <a:r>
              <a:rPr lang="en-US" sz="2000" dirty="0">
                <a:latin typeface="Arial" panose="020B0604020202020204" pitchFamily="34" charset="0"/>
                <a:cs typeface="Arial" panose="020B0604020202020204" pitchFamily="34" charset="0"/>
              </a:rPr>
              <a:t>Maintain OWTS as a sustainable method of sewage disposal </a:t>
            </a:r>
          </a:p>
          <a:p>
            <a:pPr marL="285750" indent="-228600">
              <a:lnSpc>
                <a:spcPct val="110000"/>
              </a:lnSpc>
              <a:spcBef>
                <a:spcPts val="0"/>
              </a:spcBef>
              <a:spcAft>
                <a:spcPts val="600"/>
              </a:spcAft>
            </a:pPr>
            <a:r>
              <a:rPr lang="en-US" sz="2000" dirty="0">
                <a:latin typeface="Arial" panose="020B0604020202020204" pitchFamily="34" charset="0"/>
                <a:cs typeface="Arial" panose="020B0604020202020204" pitchFamily="34" charset="0"/>
              </a:rPr>
              <a:t>Protect public health and the environment</a:t>
            </a:r>
          </a:p>
        </p:txBody>
      </p:sp>
    </p:spTree>
    <p:extLst>
      <p:ext uri="{BB962C8B-B14F-4D97-AF65-F5344CB8AC3E}">
        <p14:creationId xmlns:p14="http://schemas.microsoft.com/office/powerpoint/2010/main" val="800834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0" y="311708"/>
            <a:ext cx="9144000" cy="1323439"/>
          </a:xfrm>
          <a:prstGeom prst="rect">
            <a:avLst/>
          </a:prstGeom>
          <a:noFill/>
        </p:spPr>
        <p:txBody>
          <a:bodyPr wrap="square" rtlCol="0">
            <a:spAutoFit/>
          </a:bodyPr>
          <a:lstStyle/>
          <a:p>
            <a:pPr algn="ctr"/>
            <a:r>
              <a:rPr lang="en-US" sz="4000" dirty="0">
                <a:solidFill>
                  <a:schemeClr val="bg1"/>
                </a:solidFill>
              </a:rPr>
              <a:t>Operating Permits</a:t>
            </a:r>
          </a:p>
          <a:p>
            <a:pPr algn="ctr"/>
            <a:endParaRPr lang="en-US" sz="4000" dirty="0">
              <a:solidFill>
                <a:schemeClr val="bg1"/>
              </a:solidFill>
            </a:endParaRPr>
          </a:p>
        </p:txBody>
      </p:sp>
      <p:sp>
        <p:nvSpPr>
          <p:cNvPr id="8" name="Text Placeholder 3">
            <a:extLst>
              <a:ext uri="{FF2B5EF4-FFF2-40B4-BE49-F238E27FC236}">
                <a16:creationId xmlns:a16="http://schemas.microsoft.com/office/drawing/2014/main" id="{57BA261C-CE8D-61A2-07EF-981DD9CA313C}"/>
              </a:ext>
            </a:extLst>
          </p:cNvPr>
          <p:cNvSpPr txBox="1">
            <a:spLocks/>
          </p:cNvSpPr>
          <p:nvPr/>
        </p:nvSpPr>
        <p:spPr>
          <a:xfrm>
            <a:off x="5874360" y="1600200"/>
            <a:ext cx="3189850" cy="27854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5 years: Residential, conventional</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3 years: Residential, advanced</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2 years: Commercial, multi-family, home occupation use</a:t>
            </a:r>
          </a:p>
        </p:txBody>
      </p:sp>
      <p:pic>
        <p:nvPicPr>
          <p:cNvPr id="5" name="Picture 4">
            <a:extLst>
              <a:ext uri="{FF2B5EF4-FFF2-40B4-BE49-F238E27FC236}">
                <a16:creationId xmlns:a16="http://schemas.microsoft.com/office/drawing/2014/main" id="{1B019768-97A1-E2A0-5642-8476323B2CE6}"/>
              </a:ext>
            </a:extLst>
          </p:cNvPr>
          <p:cNvPicPr>
            <a:picLocks noChangeAspect="1"/>
          </p:cNvPicPr>
          <p:nvPr/>
        </p:nvPicPr>
        <p:blipFill>
          <a:blip r:embed="rId4"/>
          <a:stretch>
            <a:fillRect/>
          </a:stretch>
        </p:blipFill>
        <p:spPr>
          <a:xfrm>
            <a:off x="158329" y="1485692"/>
            <a:ext cx="5639551" cy="3863091"/>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FF0205D7-4435-FB30-6530-D08CAFB5AF82}"/>
              </a:ext>
            </a:extLst>
          </p:cNvPr>
          <p:cNvSpPr/>
          <p:nvPr/>
        </p:nvSpPr>
        <p:spPr>
          <a:xfrm>
            <a:off x="1600200" y="2884417"/>
            <a:ext cx="854869" cy="1635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03FCD1-AA00-CE60-99E7-3993A50B98CF}"/>
              </a:ext>
            </a:extLst>
          </p:cNvPr>
          <p:cNvSpPr/>
          <p:nvPr/>
        </p:nvSpPr>
        <p:spPr>
          <a:xfrm>
            <a:off x="1600200" y="3570276"/>
            <a:ext cx="1371600" cy="1635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483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0" y="311708"/>
            <a:ext cx="9144000" cy="1323439"/>
          </a:xfrm>
          <a:prstGeom prst="rect">
            <a:avLst/>
          </a:prstGeom>
          <a:noFill/>
        </p:spPr>
        <p:txBody>
          <a:bodyPr wrap="square" rtlCol="0">
            <a:spAutoFit/>
          </a:bodyPr>
          <a:lstStyle/>
          <a:p>
            <a:pPr algn="ctr"/>
            <a:r>
              <a:rPr lang="en-US" sz="4000" dirty="0">
                <a:solidFill>
                  <a:schemeClr val="bg1"/>
                </a:solidFill>
              </a:rPr>
              <a:t>Operating Permits</a:t>
            </a:r>
          </a:p>
          <a:p>
            <a:pPr algn="ctr"/>
            <a:endParaRPr lang="en-US" sz="4000" dirty="0">
              <a:solidFill>
                <a:schemeClr val="bg1"/>
              </a:solidFill>
            </a:endParaRPr>
          </a:p>
        </p:txBody>
      </p:sp>
      <p:sp>
        <p:nvSpPr>
          <p:cNvPr id="8" name="Text Placeholder 3">
            <a:extLst>
              <a:ext uri="{FF2B5EF4-FFF2-40B4-BE49-F238E27FC236}">
                <a16:creationId xmlns:a16="http://schemas.microsoft.com/office/drawing/2014/main" id="{57BA261C-CE8D-61A2-07EF-981DD9CA313C}"/>
              </a:ext>
            </a:extLst>
          </p:cNvPr>
          <p:cNvSpPr txBox="1">
            <a:spLocks/>
          </p:cNvSpPr>
          <p:nvPr/>
        </p:nvSpPr>
        <p:spPr>
          <a:xfrm>
            <a:off x="5334215" y="1295400"/>
            <a:ext cx="3626456" cy="30604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30-day courtesy notice</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Expired notice</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Code Enforcement</a:t>
            </a:r>
          </a:p>
          <a:p>
            <a:pPr>
              <a:spcBef>
                <a:spcPts val="0"/>
              </a:spcBef>
              <a:spcAft>
                <a:spcPts val="600"/>
              </a:spcAft>
            </a:pPr>
            <a:endParaRPr lang="en-US" sz="2200" dirty="0">
              <a:latin typeface="Arial" panose="020B0604020202020204" pitchFamily="34" charset="0"/>
              <a:ea typeface="Calibri" panose="020F0502020204030204" pitchFamily="34" charset="0"/>
              <a:cs typeface="Arial" panose="020B0604020202020204" pitchFamily="34" charset="0"/>
            </a:endParaRP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Coordinate fee</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Submit report and communicate with City</a:t>
            </a:r>
          </a:p>
          <a:p>
            <a:pPr>
              <a:spcBef>
                <a:spcPts val="0"/>
              </a:spcBef>
              <a:spcAft>
                <a:spcPts val="600"/>
              </a:spcAft>
            </a:pPr>
            <a:endParaRPr lang="en-US" sz="2200" dirty="0">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9D84878-5A09-1D73-5F58-428FE32A5B3E}"/>
              </a:ext>
            </a:extLst>
          </p:cNvPr>
          <p:cNvPicPr>
            <a:picLocks noChangeAspect="1"/>
          </p:cNvPicPr>
          <p:nvPr/>
        </p:nvPicPr>
        <p:blipFill>
          <a:blip r:embed="rId4"/>
          <a:stretch>
            <a:fillRect/>
          </a:stretch>
        </p:blipFill>
        <p:spPr>
          <a:xfrm>
            <a:off x="335655" y="1454708"/>
            <a:ext cx="4697916" cy="48307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05824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87678" y="460117"/>
            <a:ext cx="8968644" cy="1323439"/>
          </a:xfrm>
          <a:prstGeom prst="rect">
            <a:avLst/>
          </a:prstGeom>
          <a:noFill/>
        </p:spPr>
        <p:txBody>
          <a:bodyPr wrap="square" rtlCol="0">
            <a:spAutoFit/>
          </a:bodyPr>
          <a:lstStyle/>
          <a:p>
            <a:pPr algn="ctr"/>
            <a:r>
              <a:rPr lang="en-US" sz="4000" dirty="0">
                <a:solidFill>
                  <a:srgbClr val="92D050"/>
                </a:solidFill>
              </a:rPr>
              <a:t>Pass</a:t>
            </a:r>
            <a:r>
              <a:rPr lang="en-US" sz="4000" dirty="0">
                <a:solidFill>
                  <a:schemeClr val="bg1"/>
                </a:solidFill>
              </a:rPr>
              <a:t>, </a:t>
            </a:r>
            <a:r>
              <a:rPr lang="en-US" sz="4000" dirty="0">
                <a:solidFill>
                  <a:srgbClr val="FFC000"/>
                </a:solidFill>
              </a:rPr>
              <a:t>Conditionally Pass</a:t>
            </a:r>
            <a:r>
              <a:rPr lang="en-US" sz="4000" dirty="0">
                <a:solidFill>
                  <a:schemeClr val="bg1"/>
                </a:solidFill>
              </a:rPr>
              <a:t>, or </a:t>
            </a:r>
            <a:r>
              <a:rPr lang="en-US" sz="4000" dirty="0">
                <a:solidFill>
                  <a:srgbClr val="FF0000"/>
                </a:solidFill>
              </a:rPr>
              <a:t>Fail</a:t>
            </a:r>
          </a:p>
          <a:p>
            <a:pPr algn="ctr"/>
            <a:endParaRPr lang="en-US" sz="4000" dirty="0">
              <a:solidFill>
                <a:schemeClr val="bg1"/>
              </a:solidFill>
            </a:endParaRPr>
          </a:p>
        </p:txBody>
      </p:sp>
      <p:pic>
        <p:nvPicPr>
          <p:cNvPr id="6" name="Picture 5">
            <a:extLst>
              <a:ext uri="{FF2B5EF4-FFF2-40B4-BE49-F238E27FC236}">
                <a16:creationId xmlns:a16="http://schemas.microsoft.com/office/drawing/2014/main" id="{D22B30F2-816D-CB5B-1599-9DF1AC52469D}"/>
              </a:ext>
            </a:extLst>
          </p:cNvPr>
          <p:cNvPicPr>
            <a:picLocks noChangeAspect="1"/>
          </p:cNvPicPr>
          <p:nvPr/>
        </p:nvPicPr>
        <p:blipFill>
          <a:blip r:embed="rId4"/>
          <a:stretch>
            <a:fillRect/>
          </a:stretch>
        </p:blipFill>
        <p:spPr>
          <a:xfrm>
            <a:off x="261463" y="1736725"/>
            <a:ext cx="8621074" cy="3624232"/>
          </a:xfrm>
          <a:prstGeom prst="rect">
            <a:avLst/>
          </a:prstGeom>
        </p:spPr>
      </p:pic>
    </p:spTree>
    <p:extLst>
      <p:ext uri="{BB962C8B-B14F-4D97-AF65-F5344CB8AC3E}">
        <p14:creationId xmlns:p14="http://schemas.microsoft.com/office/powerpoint/2010/main" val="478576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0" y="311708"/>
            <a:ext cx="9144000" cy="1323439"/>
          </a:xfrm>
          <a:prstGeom prst="rect">
            <a:avLst/>
          </a:prstGeom>
          <a:noFill/>
        </p:spPr>
        <p:txBody>
          <a:bodyPr wrap="square" rtlCol="0">
            <a:spAutoFit/>
          </a:bodyPr>
          <a:lstStyle/>
          <a:p>
            <a:pPr algn="ctr"/>
            <a:r>
              <a:rPr lang="en-US" sz="4000" dirty="0">
                <a:solidFill>
                  <a:schemeClr val="bg1"/>
                </a:solidFill>
              </a:rPr>
              <a:t>Options Depend on Situation</a:t>
            </a:r>
          </a:p>
          <a:p>
            <a:pPr algn="ctr"/>
            <a:endParaRPr lang="en-US" sz="4000" dirty="0">
              <a:solidFill>
                <a:schemeClr val="bg1"/>
              </a:solidFill>
            </a:endParaRPr>
          </a:p>
        </p:txBody>
      </p:sp>
      <p:sp>
        <p:nvSpPr>
          <p:cNvPr id="5" name="Content Placeholder 3">
            <a:extLst>
              <a:ext uri="{FF2B5EF4-FFF2-40B4-BE49-F238E27FC236}">
                <a16:creationId xmlns:a16="http://schemas.microsoft.com/office/drawing/2014/main" id="{AA5771B0-D357-58DB-1973-D23EE78EBA1C}"/>
              </a:ext>
            </a:extLst>
          </p:cNvPr>
          <p:cNvSpPr txBox="1">
            <a:spLocks/>
          </p:cNvSpPr>
          <p:nvPr/>
        </p:nvSpPr>
        <p:spPr>
          <a:xfrm>
            <a:off x="662771" y="1482053"/>
            <a:ext cx="3878337" cy="27401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Tank Replacement</a:t>
            </a:r>
          </a:p>
          <a:p>
            <a:pPr marL="0" indent="0">
              <a:buNone/>
            </a:pPr>
            <a:endParaRPr lang="en-US" sz="2400" dirty="0">
              <a:solidFill>
                <a:schemeClr val="bg1"/>
              </a:solidFill>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Single-family residence</a:t>
            </a:r>
          </a:p>
          <a:p>
            <a:r>
              <a:rPr lang="en-US" sz="2200" dirty="0">
                <a:latin typeface="Arial" panose="020B0604020202020204" pitchFamily="34" charset="0"/>
                <a:cs typeface="Arial" panose="020B0604020202020204" pitchFamily="34" charset="0"/>
              </a:rPr>
              <a:t>No previous replacement</a:t>
            </a:r>
          </a:p>
          <a:p>
            <a:r>
              <a:rPr lang="en-US" sz="2200" dirty="0">
                <a:latin typeface="Arial" panose="020B0604020202020204" pitchFamily="34" charset="0"/>
                <a:cs typeface="Arial" panose="020B0604020202020204" pitchFamily="34" charset="0"/>
              </a:rPr>
              <a:t>Submit OWTS plot plan</a:t>
            </a:r>
          </a:p>
        </p:txBody>
      </p:sp>
      <p:sp>
        <p:nvSpPr>
          <p:cNvPr id="7" name="Content Placeholder 5">
            <a:extLst>
              <a:ext uri="{FF2B5EF4-FFF2-40B4-BE49-F238E27FC236}">
                <a16:creationId xmlns:a16="http://schemas.microsoft.com/office/drawing/2014/main" id="{EE0306A9-14DB-9721-426F-7EC7D886186C}"/>
              </a:ext>
            </a:extLst>
          </p:cNvPr>
          <p:cNvSpPr txBox="1">
            <a:spLocks/>
          </p:cNvSpPr>
          <p:nvPr/>
        </p:nvSpPr>
        <p:spPr>
          <a:xfrm>
            <a:off x="4724401" y="1454708"/>
            <a:ext cx="4053391" cy="274018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New OWTS</a:t>
            </a:r>
          </a:p>
          <a:p>
            <a:pPr marL="0" indent="0">
              <a:buNone/>
            </a:pPr>
            <a:endParaRPr lang="en-US" sz="2400" dirty="0">
              <a:solidFill>
                <a:schemeClr val="bg1"/>
              </a:solidFill>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Single-family residence + previous OWTS replacement</a:t>
            </a:r>
          </a:p>
          <a:p>
            <a:r>
              <a:rPr lang="en-US" sz="2200" dirty="0">
                <a:latin typeface="Arial" panose="020B0604020202020204" pitchFamily="34" charset="0"/>
                <a:cs typeface="Arial" panose="020B0604020202020204" pitchFamily="34" charset="0"/>
              </a:rPr>
              <a:t>Multifamily or Commercial</a:t>
            </a:r>
          </a:p>
          <a:p>
            <a:r>
              <a:rPr lang="en-US" sz="2200" dirty="0">
                <a:latin typeface="Arial" panose="020B0604020202020204" pitchFamily="34" charset="0"/>
                <a:cs typeface="Arial" panose="020B0604020202020204" pitchFamily="34" charset="0"/>
              </a:rPr>
              <a:t>Enter into a Compliance Agreement</a:t>
            </a:r>
          </a:p>
        </p:txBody>
      </p:sp>
      <p:cxnSp>
        <p:nvCxnSpPr>
          <p:cNvPr id="10" name="Straight Connector 9">
            <a:extLst>
              <a:ext uri="{FF2B5EF4-FFF2-40B4-BE49-F238E27FC236}">
                <a16:creationId xmlns:a16="http://schemas.microsoft.com/office/drawing/2014/main" id="{2BB92FB1-F664-0169-18DF-29902687620A}"/>
              </a:ext>
            </a:extLst>
          </p:cNvPr>
          <p:cNvCxnSpPr>
            <a:cxnSpLocks/>
          </p:cNvCxnSpPr>
          <p:nvPr/>
        </p:nvCxnSpPr>
        <p:spPr>
          <a:xfrm>
            <a:off x="4419600" y="1528590"/>
            <a:ext cx="0" cy="357681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671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0" y="311708"/>
            <a:ext cx="9144000" cy="707886"/>
          </a:xfrm>
          <a:prstGeom prst="rect">
            <a:avLst/>
          </a:prstGeom>
          <a:noFill/>
        </p:spPr>
        <p:txBody>
          <a:bodyPr wrap="square" rtlCol="0">
            <a:spAutoFit/>
          </a:bodyPr>
          <a:lstStyle/>
          <a:p>
            <a:pPr algn="ctr"/>
            <a:r>
              <a:rPr lang="en-US" sz="4000" dirty="0">
                <a:solidFill>
                  <a:schemeClr val="bg1"/>
                </a:solidFill>
              </a:rPr>
              <a:t>Frequent Pumping</a:t>
            </a:r>
          </a:p>
        </p:txBody>
      </p:sp>
      <p:sp>
        <p:nvSpPr>
          <p:cNvPr id="8" name="Text Placeholder 3">
            <a:extLst>
              <a:ext uri="{FF2B5EF4-FFF2-40B4-BE49-F238E27FC236}">
                <a16:creationId xmlns:a16="http://schemas.microsoft.com/office/drawing/2014/main" id="{57BA261C-CE8D-61A2-07EF-981DD9CA313C}"/>
              </a:ext>
            </a:extLst>
          </p:cNvPr>
          <p:cNvSpPr txBox="1">
            <a:spLocks/>
          </p:cNvSpPr>
          <p:nvPr/>
        </p:nvSpPr>
        <p:spPr>
          <a:xfrm>
            <a:off x="5410200" y="1626845"/>
            <a:ext cx="3429000" cy="27854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Pump 3+ times within 180-day period</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City to send notice requesting inspection</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If repair needed, submit as separate project</a:t>
            </a:r>
          </a:p>
        </p:txBody>
      </p:sp>
      <p:pic>
        <p:nvPicPr>
          <p:cNvPr id="6" name="Picture 2" descr="Ultimate Homeowner's Guide to Septic Tank Systems - How Often to Pump a Septic  Tank">
            <a:extLst>
              <a:ext uri="{FF2B5EF4-FFF2-40B4-BE49-F238E27FC236}">
                <a16:creationId xmlns:a16="http://schemas.microsoft.com/office/drawing/2014/main" id="{28CA7B1B-ECC7-1FC8-A0FF-EF827D998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04" r="35576"/>
          <a:stretch/>
        </p:blipFill>
        <p:spPr bwMode="auto">
          <a:xfrm>
            <a:off x="817606" y="1626845"/>
            <a:ext cx="4232189" cy="38427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486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 y="8300"/>
            <a:ext cx="914483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5823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icture1.jpg"/>
          <p:cNvPicPr>
            <a:picLocks noGrp="1" noChangeAspect="1"/>
          </p:cNvPicPr>
          <p:nvPr>
            <p:ph idx="1"/>
          </p:nvPr>
        </p:nvPicPr>
        <p:blipFill>
          <a:blip r:embed="rId3" cstate="print"/>
          <a:srcRect l="121" r="2" b="2"/>
          <a:stretch/>
        </p:blipFill>
        <p:spPr bwMode="auto">
          <a:xfrm>
            <a:off x="20" y="10"/>
            <a:ext cx="9143980" cy="6866290"/>
          </a:xfrm>
          <a:prstGeom prst="rect">
            <a:avLst/>
          </a:prstGeom>
          <a:noFill/>
        </p:spPr>
      </p:pic>
      <p:sp>
        <p:nvSpPr>
          <p:cNvPr id="9" name="TextBox 8">
            <a:extLst>
              <a:ext uri="{FF2B5EF4-FFF2-40B4-BE49-F238E27FC236}">
                <a16:creationId xmlns:a16="http://schemas.microsoft.com/office/drawing/2014/main" id="{B976714A-EBAF-D7FC-B266-5D830BFBE581}"/>
              </a:ext>
            </a:extLst>
          </p:cNvPr>
          <p:cNvSpPr txBox="1"/>
          <p:nvPr/>
        </p:nvSpPr>
        <p:spPr>
          <a:xfrm>
            <a:off x="1028700" y="2209800"/>
            <a:ext cx="7086600" cy="1815882"/>
          </a:xfrm>
          <a:prstGeom prst="rect">
            <a:avLst/>
          </a:prstGeom>
          <a:noFill/>
        </p:spPr>
        <p:txBody>
          <a:bodyPr wrap="square" rtlCol="0">
            <a:spAutoFit/>
          </a:bodyPr>
          <a:lstStyle/>
          <a:p>
            <a:pPr algn="ctr">
              <a:spcAft>
                <a:spcPts val="600"/>
              </a:spcAft>
            </a:pPr>
            <a:r>
              <a:rPr lang="en-US" sz="5600" dirty="0">
                <a:solidFill>
                  <a:schemeClr val="bg1"/>
                </a:solidFill>
              </a:rPr>
              <a:t>New Codes and Updates</a:t>
            </a:r>
          </a:p>
        </p:txBody>
      </p:sp>
    </p:spTree>
    <p:extLst>
      <p:ext uri="{BB962C8B-B14F-4D97-AF65-F5344CB8AC3E}">
        <p14:creationId xmlns:p14="http://schemas.microsoft.com/office/powerpoint/2010/main" val="1536151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0" y="377894"/>
            <a:ext cx="9144000" cy="707886"/>
          </a:xfrm>
          <a:prstGeom prst="rect">
            <a:avLst/>
          </a:prstGeom>
          <a:noFill/>
        </p:spPr>
        <p:txBody>
          <a:bodyPr wrap="square" rtlCol="0">
            <a:spAutoFit/>
          </a:bodyPr>
          <a:lstStyle/>
          <a:p>
            <a:pPr algn="ctr"/>
            <a:r>
              <a:rPr lang="en-US" sz="4000" dirty="0">
                <a:solidFill>
                  <a:schemeClr val="bg1"/>
                </a:solidFill>
              </a:rPr>
              <a:t>2022 Plumbing Code</a:t>
            </a:r>
          </a:p>
        </p:txBody>
      </p:sp>
      <p:pic>
        <p:nvPicPr>
          <p:cNvPr id="5" name="Picture 4">
            <a:extLst>
              <a:ext uri="{FF2B5EF4-FFF2-40B4-BE49-F238E27FC236}">
                <a16:creationId xmlns:a16="http://schemas.microsoft.com/office/drawing/2014/main" id="{CBB80B2E-40FA-CA0D-8DB0-1F87F8817E8D}"/>
              </a:ext>
            </a:extLst>
          </p:cNvPr>
          <p:cNvPicPr>
            <a:picLocks noChangeAspect="1"/>
          </p:cNvPicPr>
          <p:nvPr/>
        </p:nvPicPr>
        <p:blipFill>
          <a:blip r:embed="rId4"/>
          <a:stretch>
            <a:fillRect/>
          </a:stretch>
        </p:blipFill>
        <p:spPr>
          <a:xfrm>
            <a:off x="381000" y="1091958"/>
            <a:ext cx="8382000" cy="5583760"/>
          </a:xfrm>
          <a:prstGeom prst="rect">
            <a:avLst/>
          </a:prstGeom>
        </p:spPr>
      </p:pic>
      <p:sp>
        <p:nvSpPr>
          <p:cNvPr id="6" name="Rectangle 5">
            <a:extLst>
              <a:ext uri="{FF2B5EF4-FFF2-40B4-BE49-F238E27FC236}">
                <a16:creationId xmlns:a16="http://schemas.microsoft.com/office/drawing/2014/main" id="{3C8722FF-8C81-620D-2056-BB0341D7CFAA}"/>
              </a:ext>
            </a:extLst>
          </p:cNvPr>
          <p:cNvSpPr/>
          <p:nvPr/>
        </p:nvSpPr>
        <p:spPr>
          <a:xfrm>
            <a:off x="533401" y="2971800"/>
            <a:ext cx="7924800" cy="18705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AB7A13-0741-E006-3549-440CEB56B52C}"/>
              </a:ext>
            </a:extLst>
          </p:cNvPr>
          <p:cNvSpPr/>
          <p:nvPr/>
        </p:nvSpPr>
        <p:spPr>
          <a:xfrm>
            <a:off x="615108" y="5932287"/>
            <a:ext cx="7690692" cy="54143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9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0" y="311708"/>
            <a:ext cx="9144000" cy="707886"/>
          </a:xfrm>
          <a:prstGeom prst="rect">
            <a:avLst/>
          </a:prstGeom>
          <a:noFill/>
        </p:spPr>
        <p:txBody>
          <a:bodyPr wrap="square" rtlCol="0">
            <a:spAutoFit/>
          </a:bodyPr>
          <a:lstStyle/>
          <a:p>
            <a:pPr algn="ctr"/>
            <a:r>
              <a:rPr lang="en-US" sz="4000" dirty="0">
                <a:solidFill>
                  <a:schemeClr val="bg1"/>
                </a:solidFill>
              </a:rPr>
              <a:t>Home Occupation Use</a:t>
            </a:r>
          </a:p>
        </p:txBody>
      </p:sp>
      <p:sp>
        <p:nvSpPr>
          <p:cNvPr id="8" name="Text Placeholder 3">
            <a:extLst>
              <a:ext uri="{FF2B5EF4-FFF2-40B4-BE49-F238E27FC236}">
                <a16:creationId xmlns:a16="http://schemas.microsoft.com/office/drawing/2014/main" id="{57BA261C-CE8D-61A2-07EF-981DD9CA313C}"/>
              </a:ext>
            </a:extLst>
          </p:cNvPr>
          <p:cNvSpPr txBox="1">
            <a:spLocks/>
          </p:cNvSpPr>
          <p:nvPr/>
        </p:nvSpPr>
        <p:spPr>
          <a:xfrm>
            <a:off x="5825060" y="1331302"/>
            <a:ext cx="3318940" cy="297197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ea typeface="Calibri" panose="020F0502020204030204" pitchFamily="34" charset="0"/>
                <a:cs typeface="Arial" panose="020B0604020202020204" pitchFamily="34" charset="0"/>
              </a:rPr>
              <a:t>Properties with a home occupation use that increases the quantity and/or strength of flow to the OWTS require the following:</a:t>
            </a:r>
          </a:p>
          <a:p>
            <a:pPr>
              <a:spcBef>
                <a:spcPts val="0"/>
              </a:spcBef>
              <a:spcAft>
                <a:spcPts val="600"/>
              </a:spcAft>
            </a:pPr>
            <a:r>
              <a:rPr lang="en-US" sz="2000" dirty="0">
                <a:latin typeface="Arial" panose="020B0604020202020204" pitchFamily="34" charset="0"/>
                <a:ea typeface="Calibri" panose="020F0502020204030204" pitchFamily="34" charset="0"/>
                <a:cs typeface="Arial" panose="020B0604020202020204" pitchFamily="34" charset="0"/>
              </a:rPr>
              <a:t>Advanced OWTS</a:t>
            </a:r>
          </a:p>
          <a:p>
            <a:pPr>
              <a:spcBef>
                <a:spcPts val="0"/>
              </a:spcBef>
              <a:spcAft>
                <a:spcPts val="600"/>
              </a:spcAft>
            </a:pPr>
            <a:r>
              <a:rPr lang="en-US" sz="2000" dirty="0">
                <a:latin typeface="Arial" panose="020B0604020202020204" pitchFamily="34" charset="0"/>
                <a:ea typeface="Calibri" panose="020F0502020204030204" pitchFamily="34" charset="0"/>
                <a:cs typeface="Arial" panose="020B0604020202020204" pitchFamily="34" charset="0"/>
              </a:rPr>
              <a:t>OWTS design report </a:t>
            </a:r>
          </a:p>
          <a:p>
            <a:pPr>
              <a:spcBef>
                <a:spcPts val="0"/>
              </a:spcBef>
              <a:spcAft>
                <a:spcPts val="600"/>
              </a:spcAft>
            </a:pPr>
            <a:r>
              <a:rPr lang="en-US" sz="2000" dirty="0">
                <a:latin typeface="Arial" panose="020B0604020202020204" pitchFamily="34" charset="0"/>
                <a:ea typeface="Calibri" panose="020F0502020204030204" pitchFamily="34" charset="0"/>
                <a:cs typeface="Arial" panose="020B0604020202020204" pitchFamily="34" charset="0"/>
              </a:rPr>
              <a:t>Operating Permit</a:t>
            </a:r>
          </a:p>
        </p:txBody>
      </p:sp>
      <p:pic>
        <p:nvPicPr>
          <p:cNvPr id="5" name="Picture 4" descr="A diagram of a company's maintenance&#10;&#10;Description automatically generated with medium confidence">
            <a:extLst>
              <a:ext uri="{FF2B5EF4-FFF2-40B4-BE49-F238E27FC236}">
                <a16:creationId xmlns:a16="http://schemas.microsoft.com/office/drawing/2014/main" id="{2DA5DA9B-AA9B-97C8-E85E-14A605E35A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168" y="1302364"/>
            <a:ext cx="5121633" cy="51216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7404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 y="8300"/>
            <a:ext cx="914483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5823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icture1.jpg"/>
          <p:cNvPicPr>
            <a:picLocks noGrp="1" noChangeAspect="1"/>
          </p:cNvPicPr>
          <p:nvPr>
            <p:ph idx="1"/>
          </p:nvPr>
        </p:nvPicPr>
        <p:blipFill>
          <a:blip r:embed="rId3" cstate="print"/>
          <a:srcRect l="121" r="2" b="2"/>
          <a:stretch/>
        </p:blipFill>
        <p:spPr bwMode="auto">
          <a:xfrm>
            <a:off x="20" y="10"/>
            <a:ext cx="9143980" cy="6866290"/>
          </a:xfrm>
          <a:prstGeom prst="rect">
            <a:avLst/>
          </a:prstGeom>
          <a:noFill/>
        </p:spPr>
      </p:pic>
      <p:sp>
        <p:nvSpPr>
          <p:cNvPr id="9" name="TextBox 8">
            <a:extLst>
              <a:ext uri="{FF2B5EF4-FFF2-40B4-BE49-F238E27FC236}">
                <a16:creationId xmlns:a16="http://schemas.microsoft.com/office/drawing/2014/main" id="{B976714A-EBAF-D7FC-B266-5D830BFBE581}"/>
              </a:ext>
            </a:extLst>
          </p:cNvPr>
          <p:cNvSpPr txBox="1"/>
          <p:nvPr/>
        </p:nvSpPr>
        <p:spPr>
          <a:xfrm>
            <a:off x="1028700" y="2209800"/>
            <a:ext cx="7086600" cy="954107"/>
          </a:xfrm>
          <a:prstGeom prst="rect">
            <a:avLst/>
          </a:prstGeom>
          <a:noFill/>
        </p:spPr>
        <p:txBody>
          <a:bodyPr wrap="square" rtlCol="0">
            <a:spAutoFit/>
          </a:bodyPr>
          <a:lstStyle/>
          <a:p>
            <a:pPr algn="ctr">
              <a:spcAft>
                <a:spcPts val="600"/>
              </a:spcAft>
            </a:pPr>
            <a:r>
              <a:rPr lang="en-US" sz="5600" dirty="0">
                <a:solidFill>
                  <a:schemeClr val="bg1"/>
                </a:solidFill>
              </a:rPr>
              <a:t>Best Practices</a:t>
            </a:r>
          </a:p>
        </p:txBody>
      </p:sp>
    </p:spTree>
    <p:extLst>
      <p:ext uri="{BB962C8B-B14F-4D97-AF65-F5344CB8AC3E}">
        <p14:creationId xmlns:p14="http://schemas.microsoft.com/office/powerpoint/2010/main" val="45583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4119" y="306924"/>
            <a:ext cx="9144000" cy="1323439"/>
          </a:xfrm>
          <a:prstGeom prst="rect">
            <a:avLst/>
          </a:prstGeom>
          <a:noFill/>
        </p:spPr>
        <p:txBody>
          <a:bodyPr wrap="square" rtlCol="0">
            <a:spAutoFit/>
          </a:bodyPr>
          <a:lstStyle/>
          <a:p>
            <a:pPr algn="ctr"/>
            <a:r>
              <a:rPr lang="en-US" sz="4000" dirty="0">
                <a:solidFill>
                  <a:schemeClr val="bg1"/>
                </a:solidFill>
              </a:rPr>
              <a:t>Safety Precautions </a:t>
            </a:r>
          </a:p>
          <a:p>
            <a:pPr algn="ctr"/>
            <a:endParaRPr lang="en-US" sz="4000" dirty="0">
              <a:solidFill>
                <a:schemeClr val="bg1"/>
              </a:solidFill>
            </a:endParaRPr>
          </a:p>
        </p:txBody>
      </p:sp>
      <p:sp>
        <p:nvSpPr>
          <p:cNvPr id="8" name="Text Placeholder 3">
            <a:extLst>
              <a:ext uri="{FF2B5EF4-FFF2-40B4-BE49-F238E27FC236}">
                <a16:creationId xmlns:a16="http://schemas.microsoft.com/office/drawing/2014/main" id="{57BA261C-CE8D-61A2-07EF-981DD9CA313C}"/>
              </a:ext>
            </a:extLst>
          </p:cNvPr>
          <p:cNvSpPr txBox="1">
            <a:spLocks/>
          </p:cNvSpPr>
          <p:nvPr/>
        </p:nvSpPr>
        <p:spPr>
          <a:xfrm>
            <a:off x="6194083" y="1227078"/>
            <a:ext cx="2797517" cy="2895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228600" algn="l">
              <a:buFont typeface="Arial" panose="020B0604020202020204" pitchFamily="34" charset="0"/>
              <a:buChar char="•"/>
            </a:pPr>
            <a:r>
              <a:rPr lang="en-US" sz="2000" cap="none" dirty="0">
                <a:latin typeface="Arial" panose="020B0604020202020204" pitchFamily="34" charset="0"/>
                <a:cs typeface="Arial" panose="020B0604020202020204" pitchFamily="34" charset="0"/>
              </a:rPr>
              <a:t>Follow OSHA safety standards</a:t>
            </a:r>
          </a:p>
          <a:p>
            <a:pPr marL="342900" indent="-228600" algn="l">
              <a:buFont typeface="Arial" panose="020B0604020202020204" pitchFamily="34" charset="0"/>
              <a:buChar char="•"/>
            </a:pPr>
            <a:r>
              <a:rPr lang="en-US" sz="2000" cap="none" dirty="0">
                <a:latin typeface="Arial" panose="020B0604020202020204" pitchFamily="34" charset="0"/>
                <a:cs typeface="Arial" panose="020B0604020202020204" pitchFamily="34" charset="0"/>
              </a:rPr>
              <a:t>Ask a “competent person”: licensed Civil Engineer, Geologist, Environmental Health </a:t>
            </a:r>
            <a:r>
              <a:rPr lang="en-US" sz="2000" cap="none" dirty="0" err="1">
                <a:latin typeface="Arial" panose="020B0604020202020204" pitchFamily="34" charset="0"/>
                <a:cs typeface="Arial" panose="020B0604020202020204" pitchFamily="34" charset="0"/>
              </a:rPr>
              <a:t>Speciality</a:t>
            </a:r>
            <a:r>
              <a:rPr lang="en-US" sz="2000" cap="none" dirty="0">
                <a:latin typeface="Arial" panose="020B0604020202020204" pitchFamily="34" charset="0"/>
                <a:cs typeface="Arial" panose="020B0604020202020204" pitchFamily="34" charset="0"/>
              </a:rPr>
              <a:t>, or contractor </a:t>
            </a:r>
          </a:p>
        </p:txBody>
      </p:sp>
      <p:pic>
        <p:nvPicPr>
          <p:cNvPr id="5" name="Picture 2" descr="Trenching and Excavation Safety: Planning is Paramount — OMAG">
            <a:extLst>
              <a:ext uri="{FF2B5EF4-FFF2-40B4-BE49-F238E27FC236}">
                <a16:creationId xmlns:a16="http://schemas.microsoft.com/office/drawing/2014/main" id="{12750ECE-0D48-9BFB-33F9-0F1DC68602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21735" r="1" b="9580"/>
          <a:stretch/>
        </p:blipFill>
        <p:spPr bwMode="auto">
          <a:xfrm>
            <a:off x="326683" y="1172265"/>
            <a:ext cx="5715000" cy="2620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eptic Tank Services in Fort Collins, CO | Nicholson Building Co &amp;  Excavating">
            <a:extLst>
              <a:ext uri="{FF2B5EF4-FFF2-40B4-BE49-F238E27FC236}">
                <a16:creationId xmlns:a16="http://schemas.microsoft.com/office/drawing/2014/main" id="{7CD851CF-CA54-E8A4-E2E6-109B0252E6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2631" r="1" b="18684"/>
          <a:stretch/>
        </p:blipFill>
        <p:spPr bwMode="auto">
          <a:xfrm>
            <a:off x="304800" y="3973860"/>
            <a:ext cx="5715001" cy="2620181"/>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Checkmark with solid fill">
            <a:extLst>
              <a:ext uri="{FF2B5EF4-FFF2-40B4-BE49-F238E27FC236}">
                <a16:creationId xmlns:a16="http://schemas.microsoft.com/office/drawing/2014/main" id="{CE4F6735-6E5C-82A8-72B6-E2B94E92B2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51083" y="2971800"/>
            <a:ext cx="914400" cy="914400"/>
          </a:xfrm>
          <a:prstGeom prst="rect">
            <a:avLst/>
          </a:prstGeom>
        </p:spPr>
      </p:pic>
      <p:sp>
        <p:nvSpPr>
          <p:cNvPr id="10" name="Multiplication Sign 9">
            <a:extLst>
              <a:ext uri="{FF2B5EF4-FFF2-40B4-BE49-F238E27FC236}">
                <a16:creationId xmlns:a16="http://schemas.microsoft.com/office/drawing/2014/main" id="{6C3B334D-83FF-8EAB-9A93-E384E17AB377}"/>
              </a:ext>
            </a:extLst>
          </p:cNvPr>
          <p:cNvSpPr/>
          <p:nvPr/>
        </p:nvSpPr>
        <p:spPr>
          <a:xfrm>
            <a:off x="5326618" y="5950055"/>
            <a:ext cx="715065" cy="715065"/>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468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1905000" y="733913"/>
            <a:ext cx="5334000" cy="707886"/>
          </a:xfrm>
          <a:prstGeom prst="rect">
            <a:avLst/>
          </a:prstGeom>
          <a:noFill/>
        </p:spPr>
        <p:txBody>
          <a:bodyPr wrap="square" rtlCol="0">
            <a:spAutoFit/>
          </a:bodyPr>
          <a:lstStyle/>
          <a:p>
            <a:pPr algn="ctr"/>
            <a:r>
              <a:rPr lang="en-US" sz="4000" dirty="0">
                <a:solidFill>
                  <a:schemeClr val="bg1"/>
                </a:solidFill>
              </a:rPr>
              <a:t>Meet the Team</a:t>
            </a:r>
          </a:p>
        </p:txBody>
      </p:sp>
      <p:pic>
        <p:nvPicPr>
          <p:cNvPr id="6" name="Picture 5" descr="A person with long blonde hair&#10;&#10;Description automatically generated">
            <a:extLst>
              <a:ext uri="{FF2B5EF4-FFF2-40B4-BE49-F238E27FC236}">
                <a16:creationId xmlns:a16="http://schemas.microsoft.com/office/drawing/2014/main" id="{B0BD8871-2403-5AF0-786D-D0130340E165}"/>
              </a:ext>
            </a:extLst>
          </p:cNvPr>
          <p:cNvPicPr>
            <a:picLocks noChangeAspect="1"/>
          </p:cNvPicPr>
          <p:nvPr/>
        </p:nvPicPr>
        <p:blipFill rotWithShape="1">
          <a:blip r:embed="rId4"/>
          <a:srcRect t="3668" b="24274"/>
          <a:stretch/>
        </p:blipFill>
        <p:spPr>
          <a:xfrm>
            <a:off x="318523" y="2647004"/>
            <a:ext cx="2644960" cy="2382196"/>
          </a:xfrm>
          <a:prstGeom prst="rect">
            <a:avLst/>
          </a:prstGeom>
        </p:spPr>
      </p:pic>
      <p:pic>
        <p:nvPicPr>
          <p:cNvPr id="8" name="Picture 7" descr="A person taking a selfie in a desert&#10;&#10;Description automatically generated">
            <a:extLst>
              <a:ext uri="{FF2B5EF4-FFF2-40B4-BE49-F238E27FC236}">
                <a16:creationId xmlns:a16="http://schemas.microsoft.com/office/drawing/2014/main" id="{5DC8DCBA-A968-E43A-1A24-4EE7329E833A}"/>
              </a:ext>
            </a:extLst>
          </p:cNvPr>
          <p:cNvPicPr>
            <a:picLocks noGrp="1" noChangeAspect="1"/>
          </p:cNvPicPr>
          <p:nvPr/>
        </p:nvPicPr>
        <p:blipFill>
          <a:blip r:embed="rId5"/>
          <a:srcRect l="7105" r="7105"/>
          <a:stretch/>
        </p:blipFill>
        <p:spPr>
          <a:xfrm>
            <a:off x="3129143" y="2646965"/>
            <a:ext cx="2741300" cy="2382235"/>
          </a:xfrm>
          <a:prstGeom prst="rect">
            <a:avLst/>
          </a:prstGeom>
        </p:spPr>
      </p:pic>
      <p:pic>
        <p:nvPicPr>
          <p:cNvPr id="10" name="Picture 9" descr="A person smiling at camera&#10;&#10;Description automatically generated">
            <a:extLst>
              <a:ext uri="{FF2B5EF4-FFF2-40B4-BE49-F238E27FC236}">
                <a16:creationId xmlns:a16="http://schemas.microsoft.com/office/drawing/2014/main" id="{EABF66F1-F62A-C25E-402E-9D7B16F91E4F}"/>
              </a:ext>
            </a:extLst>
          </p:cNvPr>
          <p:cNvPicPr>
            <a:picLocks noChangeAspect="1"/>
          </p:cNvPicPr>
          <p:nvPr/>
        </p:nvPicPr>
        <p:blipFill>
          <a:blip r:embed="rId6"/>
          <a:srcRect l="-1599" t="12539" r="1091" b="20794"/>
          <a:stretch/>
        </p:blipFill>
        <p:spPr>
          <a:xfrm>
            <a:off x="6045375" y="2646216"/>
            <a:ext cx="2749394" cy="2382984"/>
          </a:xfrm>
          <a:prstGeom prst="rect">
            <a:avLst/>
          </a:prstGeom>
        </p:spPr>
      </p:pic>
      <p:sp>
        <p:nvSpPr>
          <p:cNvPr id="13" name="Text Placeholder 7">
            <a:extLst>
              <a:ext uri="{FF2B5EF4-FFF2-40B4-BE49-F238E27FC236}">
                <a16:creationId xmlns:a16="http://schemas.microsoft.com/office/drawing/2014/main" id="{E1DEA716-5000-1803-DDAC-A3AED31DC68A}"/>
              </a:ext>
            </a:extLst>
          </p:cNvPr>
          <p:cNvSpPr txBox="1">
            <a:spLocks/>
          </p:cNvSpPr>
          <p:nvPr/>
        </p:nvSpPr>
        <p:spPr>
          <a:xfrm>
            <a:off x="384357" y="1671443"/>
            <a:ext cx="2579126" cy="974773"/>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Arial" panose="020B0604020202020204" pitchFamily="34" charset="0"/>
                <a:cs typeface="Arial" panose="020B0604020202020204" pitchFamily="34" charset="0"/>
              </a:rPr>
              <a:t>Tracey Rossine</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Environmental Programs Manager</a:t>
            </a:r>
          </a:p>
        </p:txBody>
      </p:sp>
      <p:sp>
        <p:nvSpPr>
          <p:cNvPr id="14" name="Text Placeholder 6">
            <a:extLst>
              <a:ext uri="{FF2B5EF4-FFF2-40B4-BE49-F238E27FC236}">
                <a16:creationId xmlns:a16="http://schemas.microsoft.com/office/drawing/2014/main" id="{C9F3C08D-7204-782D-EC6E-D5A942E3D180}"/>
              </a:ext>
            </a:extLst>
          </p:cNvPr>
          <p:cNvSpPr>
            <a:spLocks noGrp="1"/>
          </p:cNvSpPr>
          <p:nvPr/>
        </p:nvSpPr>
        <p:spPr>
          <a:xfrm>
            <a:off x="3124200" y="1727512"/>
            <a:ext cx="2741299" cy="9187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bg1"/>
                </a:solidFill>
                <a:latin typeface="Arial" panose="020B0604020202020204" pitchFamily="34" charset="0"/>
                <a:cs typeface="Arial" panose="020B0604020202020204" pitchFamily="34" charset="0"/>
              </a:rPr>
              <a:t>Solishia Andico</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Environmental Health Administrator</a:t>
            </a:r>
          </a:p>
        </p:txBody>
      </p:sp>
      <p:sp>
        <p:nvSpPr>
          <p:cNvPr id="15" name="Text Placeholder 6">
            <a:extLst>
              <a:ext uri="{FF2B5EF4-FFF2-40B4-BE49-F238E27FC236}">
                <a16:creationId xmlns:a16="http://schemas.microsoft.com/office/drawing/2014/main" id="{98EE80C9-7E58-3C7D-6222-EFBB884BE275}"/>
              </a:ext>
            </a:extLst>
          </p:cNvPr>
          <p:cNvSpPr>
            <a:spLocks noGrp="1"/>
          </p:cNvSpPr>
          <p:nvPr/>
        </p:nvSpPr>
        <p:spPr>
          <a:xfrm>
            <a:off x="6090998" y="1758106"/>
            <a:ext cx="2703771" cy="888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bg1"/>
                </a:solidFill>
                <a:latin typeface="Arial" panose="020B0604020202020204" pitchFamily="34" charset="0"/>
                <a:cs typeface="Arial" panose="020B0604020202020204" pitchFamily="34" charset="0"/>
              </a:rPr>
              <a:t>Dana Garza</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Wastewater Management Program Specialist</a:t>
            </a:r>
          </a:p>
        </p:txBody>
      </p:sp>
    </p:spTree>
    <p:extLst>
      <p:ext uri="{BB962C8B-B14F-4D97-AF65-F5344CB8AC3E}">
        <p14:creationId xmlns:p14="http://schemas.microsoft.com/office/powerpoint/2010/main" val="2654789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4119" y="306924"/>
            <a:ext cx="9144000" cy="1323439"/>
          </a:xfrm>
          <a:prstGeom prst="rect">
            <a:avLst/>
          </a:prstGeom>
          <a:noFill/>
        </p:spPr>
        <p:txBody>
          <a:bodyPr wrap="square" rtlCol="0">
            <a:spAutoFit/>
          </a:bodyPr>
          <a:lstStyle/>
          <a:p>
            <a:pPr algn="ctr"/>
            <a:r>
              <a:rPr lang="en-US" sz="4000" dirty="0">
                <a:solidFill>
                  <a:schemeClr val="bg1"/>
                </a:solidFill>
              </a:rPr>
              <a:t>OSHA Guidelines</a:t>
            </a:r>
          </a:p>
          <a:p>
            <a:pPr algn="ctr"/>
            <a:endParaRPr lang="en-US" sz="4000" dirty="0">
              <a:solidFill>
                <a:schemeClr val="bg1"/>
              </a:solidFill>
            </a:endParaRPr>
          </a:p>
        </p:txBody>
      </p:sp>
      <p:pic>
        <p:nvPicPr>
          <p:cNvPr id="6" name="Picture 2">
            <a:extLst>
              <a:ext uri="{FF2B5EF4-FFF2-40B4-BE49-F238E27FC236}">
                <a16:creationId xmlns:a16="http://schemas.microsoft.com/office/drawing/2014/main" id="{F13C81F9-E1C6-55D0-C282-CCB7FC7DB4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529" y="1066800"/>
            <a:ext cx="6620941" cy="56472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341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4119" y="306924"/>
            <a:ext cx="9144000" cy="1323439"/>
          </a:xfrm>
          <a:prstGeom prst="rect">
            <a:avLst/>
          </a:prstGeom>
          <a:noFill/>
        </p:spPr>
        <p:txBody>
          <a:bodyPr wrap="square" rtlCol="0">
            <a:spAutoFit/>
          </a:bodyPr>
          <a:lstStyle/>
          <a:p>
            <a:pPr algn="ctr"/>
            <a:r>
              <a:rPr lang="en-US" sz="4000" dirty="0">
                <a:solidFill>
                  <a:schemeClr val="bg1"/>
                </a:solidFill>
              </a:rPr>
              <a:t>Summary</a:t>
            </a:r>
          </a:p>
          <a:p>
            <a:pPr algn="ctr"/>
            <a:endParaRPr lang="en-US" sz="4000" dirty="0">
              <a:solidFill>
                <a:schemeClr val="bg1"/>
              </a:solidFill>
            </a:endParaRPr>
          </a:p>
        </p:txBody>
      </p:sp>
      <p:sp>
        <p:nvSpPr>
          <p:cNvPr id="8" name="Text Placeholder 3">
            <a:extLst>
              <a:ext uri="{FF2B5EF4-FFF2-40B4-BE49-F238E27FC236}">
                <a16:creationId xmlns:a16="http://schemas.microsoft.com/office/drawing/2014/main" id="{57BA261C-CE8D-61A2-07EF-981DD9CA313C}"/>
              </a:ext>
            </a:extLst>
          </p:cNvPr>
          <p:cNvSpPr txBox="1">
            <a:spLocks/>
          </p:cNvSpPr>
          <p:nvPr/>
        </p:nvSpPr>
        <p:spPr>
          <a:xfrm>
            <a:off x="455141" y="1362460"/>
            <a:ext cx="3583459" cy="47925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28600">
              <a:lnSpc>
                <a:spcPct val="110000"/>
              </a:lnSpc>
              <a:spcBef>
                <a:spcPts val="0"/>
              </a:spcBef>
              <a:spcAft>
                <a:spcPts val="600"/>
              </a:spcAft>
            </a:pPr>
            <a:r>
              <a:rPr lang="en-US" sz="2000" dirty="0">
                <a:latin typeface="Arial" panose="020B0604020202020204" pitchFamily="34" charset="0"/>
                <a:cs typeface="Arial" panose="020B0604020202020204" pitchFamily="34" charset="0"/>
              </a:rPr>
              <a:t>Purpose</a:t>
            </a:r>
          </a:p>
          <a:p>
            <a:pPr marL="285750" indent="-228600">
              <a:lnSpc>
                <a:spcPct val="110000"/>
              </a:lnSpc>
              <a:spcBef>
                <a:spcPts val="0"/>
              </a:spcBef>
              <a:spcAft>
                <a:spcPts val="600"/>
              </a:spcAft>
            </a:pPr>
            <a:r>
              <a:rPr lang="en-US" sz="2000" dirty="0">
                <a:latin typeface="Arial" panose="020B0604020202020204" pitchFamily="34" charset="0"/>
                <a:cs typeface="Arial" panose="020B0604020202020204" pitchFamily="34" charset="0"/>
              </a:rPr>
              <a:t>Meet the Team</a:t>
            </a:r>
          </a:p>
          <a:p>
            <a:pPr marL="285750" indent="-228600">
              <a:lnSpc>
                <a:spcPct val="110000"/>
              </a:lnSpc>
              <a:spcBef>
                <a:spcPts val="0"/>
              </a:spcBef>
              <a:spcAft>
                <a:spcPts val="600"/>
              </a:spcAft>
            </a:pPr>
            <a:r>
              <a:rPr lang="en-US" sz="2000" dirty="0">
                <a:latin typeface="Arial" panose="020B0604020202020204" pitchFamily="34" charset="0"/>
                <a:cs typeface="Arial" panose="020B0604020202020204" pitchFamily="34" charset="0"/>
              </a:rPr>
              <a:t>Regulatory Framework Overview</a:t>
            </a:r>
          </a:p>
          <a:p>
            <a:pPr marL="285750" indent="-228600">
              <a:lnSpc>
                <a:spcPct val="110000"/>
              </a:lnSpc>
              <a:spcBef>
                <a:spcPts val="0"/>
              </a:spcBef>
              <a:spcAft>
                <a:spcPts val="600"/>
              </a:spcAft>
            </a:pPr>
            <a:r>
              <a:rPr lang="en-US" sz="2000" dirty="0">
                <a:latin typeface="Arial" panose="020B0604020202020204" pitchFamily="34" charset="0"/>
                <a:cs typeface="Arial" panose="020B0604020202020204" pitchFamily="34" charset="0"/>
              </a:rPr>
              <a:t>OWTS Practitioner Requirements</a:t>
            </a:r>
          </a:p>
          <a:p>
            <a:pPr marL="285750" indent="-228600">
              <a:lnSpc>
                <a:spcPct val="110000"/>
              </a:lnSpc>
              <a:spcBef>
                <a:spcPts val="0"/>
              </a:spcBef>
              <a:spcAft>
                <a:spcPts val="600"/>
              </a:spcAft>
            </a:pPr>
            <a:r>
              <a:rPr lang="en-US" sz="2000" dirty="0">
                <a:latin typeface="Arial" panose="020B0604020202020204" pitchFamily="34" charset="0"/>
                <a:cs typeface="Arial" panose="020B0604020202020204" pitchFamily="34" charset="0"/>
              </a:rPr>
              <a:t>OWTS Requirements</a:t>
            </a:r>
          </a:p>
          <a:p>
            <a:pPr marL="285750" indent="-228600">
              <a:lnSpc>
                <a:spcPct val="110000"/>
              </a:lnSpc>
              <a:spcBef>
                <a:spcPts val="0"/>
              </a:spcBef>
              <a:spcAft>
                <a:spcPts val="600"/>
              </a:spcAft>
            </a:pPr>
            <a:r>
              <a:rPr lang="en-US" sz="2000" dirty="0">
                <a:latin typeface="Arial" panose="020B0604020202020204" pitchFamily="34" charset="0"/>
                <a:cs typeface="Arial" panose="020B0604020202020204" pitchFamily="34" charset="0"/>
              </a:rPr>
              <a:t>New Construction</a:t>
            </a:r>
          </a:p>
          <a:p>
            <a:pPr marL="285750" indent="-228600">
              <a:lnSpc>
                <a:spcPct val="110000"/>
              </a:lnSpc>
              <a:spcBef>
                <a:spcPts val="0"/>
              </a:spcBef>
              <a:spcAft>
                <a:spcPts val="600"/>
              </a:spcAft>
            </a:pPr>
            <a:r>
              <a:rPr lang="en-US" sz="2000" dirty="0">
                <a:latin typeface="Arial" panose="020B0604020202020204" pitchFamily="34" charset="0"/>
                <a:cs typeface="Arial" panose="020B0604020202020204" pitchFamily="34" charset="0"/>
              </a:rPr>
              <a:t>OWTS Maintenance</a:t>
            </a:r>
          </a:p>
          <a:p>
            <a:pPr marL="285750" indent="-228600">
              <a:lnSpc>
                <a:spcPct val="110000"/>
              </a:lnSpc>
              <a:spcBef>
                <a:spcPts val="0"/>
              </a:spcBef>
              <a:spcAft>
                <a:spcPts val="600"/>
              </a:spcAft>
            </a:pPr>
            <a:r>
              <a:rPr lang="en-US" sz="2000" dirty="0">
                <a:latin typeface="Arial" panose="020B0604020202020204" pitchFamily="34" charset="0"/>
                <a:cs typeface="Arial" panose="020B0604020202020204" pitchFamily="34" charset="0"/>
              </a:rPr>
              <a:t>New Codes and Updates</a:t>
            </a:r>
          </a:p>
          <a:p>
            <a:pPr marL="285750" indent="-228600">
              <a:lnSpc>
                <a:spcPct val="110000"/>
              </a:lnSpc>
              <a:spcBef>
                <a:spcPts val="0"/>
              </a:spcBef>
              <a:spcAft>
                <a:spcPts val="600"/>
              </a:spcAft>
            </a:pPr>
            <a:r>
              <a:rPr lang="en-US" sz="2000" dirty="0">
                <a:latin typeface="Arial" panose="020B0604020202020204" pitchFamily="34" charset="0"/>
                <a:cs typeface="Arial" panose="020B0604020202020204" pitchFamily="34" charset="0"/>
              </a:rPr>
              <a:t>Best Practices</a:t>
            </a:r>
          </a:p>
          <a:p>
            <a:pPr marL="285750" indent="-228600">
              <a:lnSpc>
                <a:spcPct val="110000"/>
              </a:lnSpc>
              <a:spcBef>
                <a:spcPts val="0"/>
              </a:spcBef>
              <a:spcAft>
                <a:spcPts val="600"/>
              </a:spcAft>
            </a:pPr>
            <a:r>
              <a:rPr lang="en-US" sz="2000" dirty="0">
                <a:latin typeface="Arial" panose="020B0604020202020204" pitchFamily="34" charset="0"/>
                <a:cs typeface="Arial" panose="020B0604020202020204" pitchFamily="34" charset="0"/>
              </a:rPr>
              <a:t>Q&amp;A</a:t>
            </a:r>
          </a:p>
        </p:txBody>
      </p:sp>
      <p:pic>
        <p:nvPicPr>
          <p:cNvPr id="6" name="Picture 2" descr="The Ultimate Malibu Beach Vacation - LA's The Place | Los Angeles, Magazine">
            <a:extLst>
              <a:ext uri="{FF2B5EF4-FFF2-40B4-BE49-F238E27FC236}">
                <a16:creationId xmlns:a16="http://schemas.microsoft.com/office/drawing/2014/main" id="{B51EE7BA-E379-7589-77CD-51BF1726CD9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69260" y="1118415"/>
            <a:ext cx="4419600" cy="50365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3449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 y="8300"/>
            <a:ext cx="914483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5823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icture1.jpg"/>
          <p:cNvPicPr>
            <a:picLocks noGrp="1" noChangeAspect="1"/>
          </p:cNvPicPr>
          <p:nvPr>
            <p:ph idx="1"/>
          </p:nvPr>
        </p:nvPicPr>
        <p:blipFill>
          <a:blip r:embed="rId3" cstate="print"/>
          <a:srcRect l="121" r="2" b="2"/>
          <a:stretch/>
        </p:blipFill>
        <p:spPr bwMode="auto">
          <a:xfrm>
            <a:off x="20" y="10"/>
            <a:ext cx="9143980" cy="6866290"/>
          </a:xfrm>
          <a:prstGeom prst="rect">
            <a:avLst/>
          </a:prstGeom>
          <a:noFill/>
        </p:spPr>
      </p:pic>
      <p:sp>
        <p:nvSpPr>
          <p:cNvPr id="9" name="TextBox 8">
            <a:extLst>
              <a:ext uri="{FF2B5EF4-FFF2-40B4-BE49-F238E27FC236}">
                <a16:creationId xmlns:a16="http://schemas.microsoft.com/office/drawing/2014/main" id="{B976714A-EBAF-D7FC-B266-5D830BFBE581}"/>
              </a:ext>
            </a:extLst>
          </p:cNvPr>
          <p:cNvSpPr txBox="1"/>
          <p:nvPr/>
        </p:nvSpPr>
        <p:spPr>
          <a:xfrm>
            <a:off x="0" y="2057400"/>
            <a:ext cx="9144000" cy="954107"/>
          </a:xfrm>
          <a:prstGeom prst="rect">
            <a:avLst/>
          </a:prstGeom>
          <a:noFill/>
        </p:spPr>
        <p:txBody>
          <a:bodyPr wrap="square" rtlCol="0">
            <a:spAutoFit/>
          </a:bodyPr>
          <a:lstStyle/>
          <a:p>
            <a:pPr algn="ctr">
              <a:spcAft>
                <a:spcPts val="600"/>
              </a:spcAft>
            </a:pPr>
            <a:r>
              <a:rPr lang="en-US" sz="5600" dirty="0">
                <a:solidFill>
                  <a:schemeClr val="bg1"/>
                </a:solidFill>
              </a:rPr>
              <a:t>Q &amp; A Session</a:t>
            </a:r>
          </a:p>
        </p:txBody>
      </p:sp>
      <p:sp>
        <p:nvSpPr>
          <p:cNvPr id="2" name="Text Placeholder 3">
            <a:extLst>
              <a:ext uri="{FF2B5EF4-FFF2-40B4-BE49-F238E27FC236}">
                <a16:creationId xmlns:a16="http://schemas.microsoft.com/office/drawing/2014/main" id="{E878F1B5-8F2D-320F-EEA9-2147A5A23B2A}"/>
              </a:ext>
            </a:extLst>
          </p:cNvPr>
          <p:cNvSpPr txBox="1">
            <a:spLocks/>
          </p:cNvSpPr>
          <p:nvPr/>
        </p:nvSpPr>
        <p:spPr>
          <a:xfrm>
            <a:off x="1943100" y="3272636"/>
            <a:ext cx="6172200" cy="200685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114300" indent="0">
              <a:buNone/>
            </a:pPr>
            <a:r>
              <a:rPr lang="en-US" cap="none" dirty="0">
                <a:latin typeface="Arial" panose="020B0604020202020204" pitchFamily="34" charset="0"/>
                <a:cs typeface="Arial" panose="020B0604020202020204" pitchFamily="34" charset="0"/>
              </a:rPr>
              <a:t>Solishia Andico, Environmental Health Administrator</a:t>
            </a:r>
          </a:p>
          <a:p>
            <a:pPr marL="114300" indent="0">
              <a:buNone/>
            </a:pPr>
            <a:r>
              <a:rPr lang="en-US" cap="none" dirty="0">
                <a:latin typeface="Arial" panose="020B0604020202020204" pitchFamily="34" charset="0"/>
                <a:cs typeface="Arial" panose="020B0604020202020204" pitchFamily="34" charset="0"/>
              </a:rPr>
              <a:t>Email: sandico@malibucity.org</a:t>
            </a:r>
          </a:p>
          <a:p>
            <a:pPr marL="114300" indent="0">
              <a:buNone/>
            </a:pPr>
            <a:r>
              <a:rPr lang="en-US" cap="none" dirty="0">
                <a:latin typeface="Arial" panose="020B0604020202020204" pitchFamily="34" charset="0"/>
                <a:cs typeface="Arial" panose="020B0604020202020204" pitchFamily="34" charset="0"/>
              </a:rPr>
              <a:t>Phone: 310-456-2489 ext. 292</a:t>
            </a:r>
          </a:p>
          <a:p>
            <a:pPr marL="114300" indent="0">
              <a:buNone/>
            </a:pPr>
            <a:r>
              <a:rPr lang="en-US" cap="none" dirty="0">
                <a:solidFill>
                  <a:srgbClr val="00B0F0"/>
                </a:solidFill>
                <a:latin typeface="Arial" panose="020B0604020202020204" pitchFamily="34" charset="0"/>
                <a:cs typeface="Arial" panose="020B0604020202020204" pitchFamily="34" charset="0"/>
              </a:rPr>
              <a:t>www.MalibuCity.org/owts</a:t>
            </a:r>
          </a:p>
        </p:txBody>
      </p:sp>
    </p:spTree>
    <p:extLst>
      <p:ext uri="{BB962C8B-B14F-4D97-AF65-F5344CB8AC3E}">
        <p14:creationId xmlns:p14="http://schemas.microsoft.com/office/powerpoint/2010/main" val="3822776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 y="8300"/>
            <a:ext cx="914483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5823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icture1.jpg"/>
          <p:cNvPicPr>
            <a:picLocks noGrp="1" noChangeAspect="1"/>
          </p:cNvPicPr>
          <p:nvPr>
            <p:ph idx="1"/>
          </p:nvPr>
        </p:nvPicPr>
        <p:blipFill>
          <a:blip r:embed="rId3" cstate="print"/>
          <a:srcRect l="121" r="2" b="2"/>
          <a:stretch/>
        </p:blipFill>
        <p:spPr bwMode="auto">
          <a:xfrm>
            <a:off x="20" y="10"/>
            <a:ext cx="9143980" cy="6866290"/>
          </a:xfrm>
          <a:prstGeom prst="rect">
            <a:avLst/>
          </a:prstGeom>
          <a:noFill/>
        </p:spPr>
      </p:pic>
      <p:sp>
        <p:nvSpPr>
          <p:cNvPr id="9" name="TextBox 8">
            <a:extLst>
              <a:ext uri="{FF2B5EF4-FFF2-40B4-BE49-F238E27FC236}">
                <a16:creationId xmlns:a16="http://schemas.microsoft.com/office/drawing/2014/main" id="{B976714A-EBAF-D7FC-B266-5D830BFBE581}"/>
              </a:ext>
            </a:extLst>
          </p:cNvPr>
          <p:cNvSpPr txBox="1"/>
          <p:nvPr/>
        </p:nvSpPr>
        <p:spPr>
          <a:xfrm>
            <a:off x="1028700" y="2209800"/>
            <a:ext cx="7086600" cy="1815882"/>
          </a:xfrm>
          <a:prstGeom prst="rect">
            <a:avLst/>
          </a:prstGeom>
          <a:noFill/>
        </p:spPr>
        <p:txBody>
          <a:bodyPr wrap="square" rtlCol="0">
            <a:spAutoFit/>
          </a:bodyPr>
          <a:lstStyle/>
          <a:p>
            <a:pPr algn="ctr">
              <a:spcAft>
                <a:spcPts val="600"/>
              </a:spcAft>
            </a:pPr>
            <a:r>
              <a:rPr lang="en-US" sz="5600" dirty="0">
                <a:solidFill>
                  <a:schemeClr val="bg1"/>
                </a:solidFill>
              </a:rPr>
              <a:t>Regulatory Framework Overview</a:t>
            </a:r>
          </a:p>
        </p:txBody>
      </p:sp>
    </p:spTree>
    <p:extLst>
      <p:ext uri="{BB962C8B-B14F-4D97-AF65-F5344CB8AC3E}">
        <p14:creationId xmlns:p14="http://schemas.microsoft.com/office/powerpoint/2010/main" val="777717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1905000" y="733913"/>
            <a:ext cx="5334000" cy="707886"/>
          </a:xfrm>
          <a:prstGeom prst="rect">
            <a:avLst/>
          </a:prstGeom>
          <a:noFill/>
        </p:spPr>
        <p:txBody>
          <a:bodyPr wrap="square" rtlCol="0">
            <a:spAutoFit/>
          </a:bodyPr>
          <a:lstStyle/>
          <a:p>
            <a:pPr algn="ctr"/>
            <a:r>
              <a:rPr lang="en-US" sz="4000" dirty="0">
                <a:solidFill>
                  <a:schemeClr val="bg1"/>
                </a:solidFill>
              </a:rPr>
              <a:t>Overview</a:t>
            </a:r>
          </a:p>
        </p:txBody>
      </p:sp>
      <p:graphicFrame>
        <p:nvGraphicFramePr>
          <p:cNvPr id="6" name="Content Placeholder 2">
            <a:extLst>
              <a:ext uri="{FF2B5EF4-FFF2-40B4-BE49-F238E27FC236}">
                <a16:creationId xmlns:a16="http://schemas.microsoft.com/office/drawing/2014/main" id="{5E285AE7-8E07-A315-906E-5401123D790E}"/>
              </a:ext>
            </a:extLst>
          </p:cNvPr>
          <p:cNvGraphicFramePr/>
          <p:nvPr>
            <p:extLst>
              <p:ext uri="{D42A27DB-BD31-4B8C-83A1-F6EECF244321}">
                <p14:modId xmlns:p14="http://schemas.microsoft.com/office/powerpoint/2010/main" val="1917058529"/>
              </p:ext>
            </p:extLst>
          </p:nvPr>
        </p:nvGraphicFramePr>
        <p:xfrm>
          <a:off x="3828536" y="2390862"/>
          <a:ext cx="5105399" cy="2944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3">
            <a:extLst>
              <a:ext uri="{FF2B5EF4-FFF2-40B4-BE49-F238E27FC236}">
                <a16:creationId xmlns:a16="http://schemas.microsoft.com/office/drawing/2014/main" id="{08E559A8-9431-5E2C-699F-703BEA04086C}"/>
              </a:ext>
            </a:extLst>
          </p:cNvPr>
          <p:cNvSpPr txBox="1">
            <a:spLocks/>
          </p:cNvSpPr>
          <p:nvPr/>
        </p:nvSpPr>
        <p:spPr>
          <a:xfrm>
            <a:off x="475735" y="1840795"/>
            <a:ext cx="3352801" cy="310085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Codes and Standards</a:t>
            </a:r>
          </a:p>
          <a:p>
            <a:r>
              <a:rPr lang="en-US" sz="2200" dirty="0">
                <a:latin typeface="Arial" panose="020B0604020202020204" pitchFamily="34" charset="0"/>
                <a:cs typeface="Arial" panose="020B0604020202020204" pitchFamily="34" charset="0"/>
              </a:rPr>
              <a:t>Local Agency Management Plan </a:t>
            </a:r>
          </a:p>
          <a:p>
            <a:r>
              <a:rPr lang="en-US" sz="2200" dirty="0">
                <a:latin typeface="Arial" panose="020B0604020202020204" pitchFamily="34" charset="0"/>
                <a:cs typeface="Arial" panose="020B0604020202020204" pitchFamily="34" charset="0"/>
              </a:rPr>
              <a:t>Malibu Municipal Code</a:t>
            </a:r>
          </a:p>
          <a:p>
            <a:r>
              <a:rPr lang="en-US" sz="2200" dirty="0">
                <a:latin typeface="Arial" panose="020B0604020202020204" pitchFamily="34" charset="0"/>
                <a:cs typeface="Arial" panose="020B0604020202020204" pitchFamily="34" charset="0"/>
              </a:rPr>
              <a:t>LA County Plumbing Code</a:t>
            </a:r>
          </a:p>
          <a:p>
            <a:r>
              <a:rPr lang="en-US" sz="2200" dirty="0">
                <a:latin typeface="Arial" panose="020B0604020202020204" pitchFamily="34" charset="0"/>
                <a:cs typeface="Arial" panose="020B0604020202020204" pitchFamily="34" charset="0"/>
              </a:rPr>
              <a:t>Local Coastal Plan /   Local Implementation Plan</a:t>
            </a:r>
          </a:p>
          <a:p>
            <a:r>
              <a:rPr lang="en-US" sz="2200" dirty="0">
                <a:latin typeface="Arial" panose="020B0604020202020204" pitchFamily="34" charset="0"/>
                <a:cs typeface="Arial" panose="020B0604020202020204" pitchFamily="34" charset="0"/>
              </a:rPr>
              <a:t>Malibu OWTS Manual</a:t>
            </a:r>
          </a:p>
        </p:txBody>
      </p:sp>
    </p:spTree>
    <p:extLst>
      <p:ext uri="{BB962C8B-B14F-4D97-AF65-F5344CB8AC3E}">
        <p14:creationId xmlns:p14="http://schemas.microsoft.com/office/powerpoint/2010/main" val="2607699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 y="8300"/>
            <a:ext cx="914483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5823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Picture1.jpg"/>
          <p:cNvPicPr>
            <a:picLocks noGrp="1" noChangeAspect="1"/>
          </p:cNvPicPr>
          <p:nvPr>
            <p:ph idx="1"/>
          </p:nvPr>
        </p:nvPicPr>
        <p:blipFill>
          <a:blip r:embed="rId3" cstate="print"/>
          <a:srcRect l="121" r="2" b="2"/>
          <a:stretch/>
        </p:blipFill>
        <p:spPr bwMode="auto">
          <a:xfrm>
            <a:off x="20" y="10"/>
            <a:ext cx="9143980" cy="6866290"/>
          </a:xfrm>
          <a:prstGeom prst="rect">
            <a:avLst/>
          </a:prstGeom>
          <a:noFill/>
        </p:spPr>
      </p:pic>
      <p:sp>
        <p:nvSpPr>
          <p:cNvPr id="9" name="TextBox 8">
            <a:extLst>
              <a:ext uri="{FF2B5EF4-FFF2-40B4-BE49-F238E27FC236}">
                <a16:creationId xmlns:a16="http://schemas.microsoft.com/office/drawing/2014/main" id="{B976714A-EBAF-D7FC-B266-5D830BFBE581}"/>
              </a:ext>
            </a:extLst>
          </p:cNvPr>
          <p:cNvSpPr txBox="1"/>
          <p:nvPr/>
        </p:nvSpPr>
        <p:spPr>
          <a:xfrm>
            <a:off x="1028700" y="2209800"/>
            <a:ext cx="7086600" cy="1815882"/>
          </a:xfrm>
          <a:prstGeom prst="rect">
            <a:avLst/>
          </a:prstGeom>
          <a:noFill/>
        </p:spPr>
        <p:txBody>
          <a:bodyPr wrap="square" rtlCol="0">
            <a:spAutoFit/>
          </a:bodyPr>
          <a:lstStyle/>
          <a:p>
            <a:pPr algn="ctr">
              <a:spcAft>
                <a:spcPts val="600"/>
              </a:spcAft>
            </a:pPr>
            <a:r>
              <a:rPr lang="en-US" sz="5600" dirty="0">
                <a:solidFill>
                  <a:schemeClr val="bg1"/>
                </a:solidFill>
              </a:rPr>
              <a:t>OWTS Practitioner Requirements</a:t>
            </a:r>
          </a:p>
        </p:txBody>
      </p:sp>
    </p:spTree>
    <p:extLst>
      <p:ext uri="{BB962C8B-B14F-4D97-AF65-F5344CB8AC3E}">
        <p14:creationId xmlns:p14="http://schemas.microsoft.com/office/powerpoint/2010/main" val="1762141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0" y="662918"/>
            <a:ext cx="9144000" cy="707886"/>
          </a:xfrm>
          <a:prstGeom prst="rect">
            <a:avLst/>
          </a:prstGeom>
          <a:noFill/>
        </p:spPr>
        <p:txBody>
          <a:bodyPr wrap="square" rtlCol="0">
            <a:spAutoFit/>
          </a:bodyPr>
          <a:lstStyle/>
          <a:p>
            <a:pPr algn="ctr"/>
            <a:r>
              <a:rPr lang="en-US" sz="4000" dirty="0">
                <a:solidFill>
                  <a:schemeClr val="bg1"/>
                </a:solidFill>
              </a:rPr>
              <a:t>Requirements</a:t>
            </a:r>
          </a:p>
        </p:txBody>
      </p:sp>
      <p:pic>
        <p:nvPicPr>
          <p:cNvPr id="5" name="Picture Placeholder 15">
            <a:extLst>
              <a:ext uri="{FF2B5EF4-FFF2-40B4-BE49-F238E27FC236}">
                <a16:creationId xmlns:a16="http://schemas.microsoft.com/office/drawing/2014/main" id="{0EFEC828-FB63-76E3-F922-5006CF24B846}"/>
              </a:ext>
            </a:extLst>
          </p:cNvPr>
          <p:cNvPicPr>
            <a:picLocks noChangeAspect="1"/>
          </p:cNvPicPr>
          <p:nvPr/>
        </p:nvPicPr>
        <p:blipFill>
          <a:blip r:embed="rId4"/>
          <a:srcRect t="2296" b="2296"/>
          <a:stretch/>
        </p:blipFill>
        <p:spPr>
          <a:xfrm>
            <a:off x="3962400" y="2263534"/>
            <a:ext cx="4906748" cy="3506507"/>
          </a:xfrm>
          <a:prstGeom prst="rect">
            <a:avLst/>
          </a:prstGeom>
        </p:spPr>
      </p:pic>
      <p:sp>
        <p:nvSpPr>
          <p:cNvPr id="6" name="Text Placeholder 3">
            <a:extLst>
              <a:ext uri="{FF2B5EF4-FFF2-40B4-BE49-F238E27FC236}">
                <a16:creationId xmlns:a16="http://schemas.microsoft.com/office/drawing/2014/main" id="{41F7CE5C-ED94-F450-C712-B9C2F6C4F825}"/>
              </a:ext>
            </a:extLst>
          </p:cNvPr>
          <p:cNvSpPr txBox="1">
            <a:spLocks/>
          </p:cNvSpPr>
          <p:nvPr/>
        </p:nvSpPr>
        <p:spPr>
          <a:xfrm>
            <a:off x="612775" y="2219046"/>
            <a:ext cx="3094252" cy="353934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None/>
            </a:pPr>
            <a:r>
              <a:rPr lang="en-US" sz="2400" i="1" dirty="0">
                <a:latin typeface="Arial" panose="020B0604020202020204" pitchFamily="34" charset="0"/>
                <a:cs typeface="Arial" panose="020B0604020202020204" pitchFamily="34" charset="0"/>
              </a:rPr>
              <a:t>It is unlawful for any person to work on OWTS within the city of Malibu without first obtaining a certificate from the City (MMC 5.38)</a:t>
            </a:r>
          </a:p>
        </p:txBody>
      </p:sp>
    </p:spTree>
    <p:extLst>
      <p:ext uri="{BB962C8B-B14F-4D97-AF65-F5344CB8AC3E}">
        <p14:creationId xmlns:p14="http://schemas.microsoft.com/office/powerpoint/2010/main" val="2488626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Picture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 name="TextBox 8">
            <a:extLst>
              <a:ext uri="{FF2B5EF4-FFF2-40B4-BE49-F238E27FC236}">
                <a16:creationId xmlns:a16="http://schemas.microsoft.com/office/drawing/2014/main" id="{B976714A-EBAF-D7FC-B266-5D830BFBE581}"/>
              </a:ext>
            </a:extLst>
          </p:cNvPr>
          <p:cNvSpPr txBox="1"/>
          <p:nvPr/>
        </p:nvSpPr>
        <p:spPr>
          <a:xfrm>
            <a:off x="1927123" y="721727"/>
            <a:ext cx="5289753" cy="707886"/>
          </a:xfrm>
          <a:prstGeom prst="rect">
            <a:avLst/>
          </a:prstGeom>
          <a:noFill/>
        </p:spPr>
        <p:txBody>
          <a:bodyPr wrap="square" rtlCol="0">
            <a:spAutoFit/>
          </a:bodyPr>
          <a:lstStyle/>
          <a:p>
            <a:pPr algn="ctr"/>
            <a:r>
              <a:rPr lang="en-US" sz="4000" dirty="0">
                <a:solidFill>
                  <a:schemeClr val="bg1"/>
                </a:solidFill>
              </a:rPr>
              <a:t>Installer Requirements</a:t>
            </a:r>
          </a:p>
        </p:txBody>
      </p:sp>
      <p:pic>
        <p:nvPicPr>
          <p:cNvPr id="5" name="Picture 2" descr="Septic System Installation - Lyttle Companies">
            <a:extLst>
              <a:ext uri="{FF2B5EF4-FFF2-40B4-BE49-F238E27FC236}">
                <a16:creationId xmlns:a16="http://schemas.microsoft.com/office/drawing/2014/main" id="{AAE53E0E-7F87-6896-3249-715441DA6B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6579" r="41519" b="1"/>
          <a:stretch/>
        </p:blipFill>
        <p:spPr bwMode="auto">
          <a:xfrm>
            <a:off x="743840" y="1692276"/>
            <a:ext cx="2748768" cy="46310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 Placeholder 3">
            <a:extLst>
              <a:ext uri="{FF2B5EF4-FFF2-40B4-BE49-F238E27FC236}">
                <a16:creationId xmlns:a16="http://schemas.microsoft.com/office/drawing/2014/main" id="{2A8A6BB0-8DB8-ADE6-13EC-29C660CD9A61}"/>
              </a:ext>
            </a:extLst>
          </p:cNvPr>
          <p:cNvSpPr txBox="1">
            <a:spLocks/>
          </p:cNvSpPr>
          <p:nvPr/>
        </p:nvSpPr>
        <p:spPr>
          <a:xfrm>
            <a:off x="3721208" y="1612175"/>
            <a:ext cx="4678952" cy="27383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Exam</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Class A or Specialty C-42 license</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2-years experience installing OWTS</a:t>
            </a:r>
          </a:p>
          <a:p>
            <a:pPr>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Total 8 hours of CEUs:</a:t>
            </a:r>
          </a:p>
          <a:p>
            <a:pPr marL="800100" lvl="2" indent="-342900">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4 hours before renewal</a:t>
            </a:r>
          </a:p>
          <a:p>
            <a:pPr marL="800100" lvl="2" indent="-342900">
              <a:spcBef>
                <a:spcPts val="0"/>
              </a:spcBef>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4 hours when active</a:t>
            </a:r>
          </a:p>
        </p:txBody>
      </p:sp>
    </p:spTree>
    <p:extLst>
      <p:ext uri="{BB962C8B-B14F-4D97-AF65-F5344CB8AC3E}">
        <p14:creationId xmlns:p14="http://schemas.microsoft.com/office/powerpoint/2010/main" val="27578972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2010</TotalTime>
  <Words>5470</Words>
  <Application>Microsoft Office PowerPoint</Application>
  <PresentationFormat>On-screen Show (4:3)</PresentationFormat>
  <Paragraphs>317</Paragraphs>
  <Slides>42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Aptos</vt:lpstr>
      <vt:lpstr>Arial</vt:lpstr>
      <vt:lpstr>Calibri</vt:lpstr>
      <vt:lpstr>freight-sans-pro</vt:lpstr>
      <vt:lpstr>Symbol</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eshavelson</dc:creator>
  <cp:lastModifiedBy>Solishia Andico</cp:lastModifiedBy>
  <cp:revision>145</cp:revision>
  <cp:lastPrinted>2024-10-08T14:51:38Z</cp:lastPrinted>
  <dcterms:created xsi:type="dcterms:W3CDTF">2012-04-25T15:06:22Z</dcterms:created>
  <dcterms:modified xsi:type="dcterms:W3CDTF">2024-10-22T15:01:17Z</dcterms:modified>
</cp:coreProperties>
</file>